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74" r:id="rId6"/>
  </p:sldMasterIdLst>
  <p:notesMasterIdLst>
    <p:notesMasterId r:id="rId45"/>
  </p:notesMasterIdLst>
  <p:sldIdLst>
    <p:sldId id="261" r:id="rId7"/>
    <p:sldId id="2145706335" r:id="rId8"/>
    <p:sldId id="2145706338" r:id="rId9"/>
    <p:sldId id="2145706336" r:id="rId10"/>
    <p:sldId id="2145706332" r:id="rId11"/>
    <p:sldId id="308" r:id="rId12"/>
    <p:sldId id="2145706309" r:id="rId13"/>
    <p:sldId id="273" r:id="rId14"/>
    <p:sldId id="2145706310" r:id="rId15"/>
    <p:sldId id="304" r:id="rId16"/>
    <p:sldId id="2145706311" r:id="rId17"/>
    <p:sldId id="2145706317" r:id="rId18"/>
    <p:sldId id="2145706319" r:id="rId19"/>
    <p:sldId id="2145706313" r:id="rId20"/>
    <p:sldId id="2145706320" r:id="rId21"/>
    <p:sldId id="2145706316" r:id="rId22"/>
    <p:sldId id="2145706334" r:id="rId23"/>
    <p:sldId id="2145706321" r:id="rId24"/>
    <p:sldId id="2145706318" r:id="rId25"/>
    <p:sldId id="2145706322" r:id="rId26"/>
    <p:sldId id="2145706323" r:id="rId27"/>
    <p:sldId id="270" r:id="rId28"/>
    <p:sldId id="267" r:id="rId29"/>
    <p:sldId id="272" r:id="rId30"/>
    <p:sldId id="2145706324" r:id="rId31"/>
    <p:sldId id="266" r:id="rId32"/>
    <p:sldId id="2145706327" r:id="rId33"/>
    <p:sldId id="2145706328" r:id="rId34"/>
    <p:sldId id="2145706330" r:id="rId35"/>
    <p:sldId id="2145706331" r:id="rId36"/>
    <p:sldId id="2145706333" r:id="rId37"/>
    <p:sldId id="2145706326" r:id="rId38"/>
    <p:sldId id="306" r:id="rId39"/>
    <p:sldId id="291" r:id="rId40"/>
    <p:sldId id="257" r:id="rId41"/>
    <p:sldId id="2145706346" r:id="rId42"/>
    <p:sldId id="2145706347" r:id="rId43"/>
    <p:sldId id="263" r:id="rId44"/>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27B672-AD65-44D4-AF11-3481A27053D5}" v="6" dt="2023-12-13T13:05:59.7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161" d="100"/>
          <a:sy n="161" d="100"/>
        </p:scale>
        <p:origin x="306" y="144"/>
      </p:cViewPr>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1.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theme" Target="theme/theme1.xml"/><Relationship Id="rId8" Type="http://schemas.openxmlformats.org/officeDocument/2006/relationships/slide" Target="slides/slide2.xml"/><Relationship Id="rId51"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saure" userId="07460067-5a6a-496c-956b-608f91b84ab7" providerId="ADAL" clId="{E6859444-EB19-415F-BDCB-D7C80FAB14EA}"/>
    <pc:docChg chg="undo custSel addSld delSld modSld sldOrd">
      <pc:chgData name="Isaure" userId="07460067-5a6a-496c-956b-608f91b84ab7" providerId="ADAL" clId="{E6859444-EB19-415F-BDCB-D7C80FAB14EA}" dt="2023-06-07T05:11:27.196" v="29"/>
      <pc:docMkLst>
        <pc:docMk/>
      </pc:docMkLst>
      <pc:sldChg chg="add del modTransition setBg">
        <pc:chgData name="Isaure" userId="07460067-5a6a-496c-956b-608f91b84ab7" providerId="ADAL" clId="{E6859444-EB19-415F-BDCB-D7C80FAB14EA}" dt="2023-06-06T21:08:18.056" v="26" actId="47"/>
        <pc:sldMkLst>
          <pc:docMk/>
          <pc:sldMk cId="4080112888" sldId="256"/>
        </pc:sldMkLst>
      </pc:sldChg>
      <pc:sldChg chg="modSp mod">
        <pc:chgData name="Isaure" userId="07460067-5a6a-496c-956b-608f91b84ab7" providerId="ADAL" clId="{E6859444-EB19-415F-BDCB-D7C80FAB14EA}" dt="2023-06-06T21:06:58.621" v="3" actId="20577"/>
        <pc:sldMkLst>
          <pc:docMk/>
          <pc:sldMk cId="2748266906" sldId="2145706335"/>
        </pc:sldMkLst>
        <pc:spChg chg="mod">
          <ac:chgData name="Isaure" userId="07460067-5a6a-496c-956b-608f91b84ab7" providerId="ADAL" clId="{E6859444-EB19-415F-BDCB-D7C80FAB14EA}" dt="2023-06-06T21:06:58.621" v="3" actId="20577"/>
          <ac:spMkLst>
            <pc:docMk/>
            <pc:sldMk cId="2748266906" sldId="2145706335"/>
            <ac:spMk id="3" creationId="{004971CE-77C7-4C83-6719-A8DCAF9CCB58}"/>
          </ac:spMkLst>
        </pc:spChg>
      </pc:sldChg>
      <pc:sldChg chg="ord">
        <pc:chgData name="Isaure" userId="07460067-5a6a-496c-956b-608f91b84ab7" providerId="ADAL" clId="{E6859444-EB19-415F-BDCB-D7C80FAB14EA}" dt="2023-06-07T05:11:27.196" v="29"/>
        <pc:sldMkLst>
          <pc:docMk/>
          <pc:sldMk cId="984049954" sldId="2145706336"/>
        </pc:sldMkLst>
      </pc:sldChg>
      <pc:sldChg chg="modSp mod">
        <pc:chgData name="Isaure" userId="07460067-5a6a-496c-956b-608f91b84ab7" providerId="ADAL" clId="{E6859444-EB19-415F-BDCB-D7C80FAB14EA}" dt="2023-06-06T21:07:35.738" v="24" actId="20577"/>
        <pc:sldMkLst>
          <pc:docMk/>
          <pc:sldMk cId="3046592137" sldId="2145706337"/>
        </pc:sldMkLst>
        <pc:spChg chg="mod">
          <ac:chgData name="Isaure" userId="07460067-5a6a-496c-956b-608f91b84ab7" providerId="ADAL" clId="{E6859444-EB19-415F-BDCB-D7C80FAB14EA}" dt="2023-06-06T21:07:35.738" v="24" actId="20577"/>
          <ac:spMkLst>
            <pc:docMk/>
            <pc:sldMk cId="3046592137" sldId="2145706337"/>
            <ac:spMk id="4" creationId="{C2DA9804-4DBE-A782-20DE-64DEAAA93586}"/>
          </ac:spMkLst>
        </pc:spChg>
      </pc:sldChg>
      <pc:sldChg chg="modSp mod">
        <pc:chgData name="Isaure" userId="07460067-5a6a-496c-956b-608f91b84ab7" providerId="ADAL" clId="{E6859444-EB19-415F-BDCB-D7C80FAB14EA}" dt="2023-06-06T21:11:07.478" v="27" actId="20577"/>
        <pc:sldMkLst>
          <pc:docMk/>
          <pc:sldMk cId="405253242" sldId="2145706345"/>
        </pc:sldMkLst>
        <pc:spChg chg="mod">
          <ac:chgData name="Isaure" userId="07460067-5a6a-496c-956b-608f91b84ab7" providerId="ADAL" clId="{E6859444-EB19-415F-BDCB-D7C80FAB14EA}" dt="2023-06-06T21:11:07.478" v="27" actId="20577"/>
          <ac:spMkLst>
            <pc:docMk/>
            <pc:sldMk cId="405253242" sldId="2145706345"/>
            <ac:spMk id="4" creationId="{C2DA9804-4DBE-A782-20DE-64DEAAA93586}"/>
          </ac:spMkLst>
        </pc:spChg>
      </pc:sldChg>
    </pc:docChg>
  </pc:docChgLst>
  <pc:docChgLst>
    <pc:chgData name="Nathanaël Ackerman (BOSA)" userId="cef37dd2-3fff-48c9-aa13-508f60d0427f" providerId="ADAL" clId="{AB27B672-AD65-44D4-AF11-3481A27053D5}"/>
    <pc:docChg chg="addSld delSld modSld sldOrd">
      <pc:chgData name="Nathanaël Ackerman (BOSA)" userId="cef37dd2-3fff-48c9-aa13-508f60d0427f" providerId="ADAL" clId="{AB27B672-AD65-44D4-AF11-3481A27053D5}" dt="2023-12-13T13:06:13.587" v="72" actId="2696"/>
      <pc:docMkLst>
        <pc:docMk/>
      </pc:docMkLst>
      <pc:sldChg chg="add ord">
        <pc:chgData name="Nathanaël Ackerman (BOSA)" userId="cef37dd2-3fff-48c9-aa13-508f60d0427f" providerId="ADAL" clId="{AB27B672-AD65-44D4-AF11-3481A27053D5}" dt="2023-12-13T13:04:09.104" v="8"/>
        <pc:sldMkLst>
          <pc:docMk/>
          <pc:sldMk cId="4269201638" sldId="257"/>
        </pc:sldMkLst>
      </pc:sldChg>
      <pc:sldChg chg="add del">
        <pc:chgData name="Nathanaël Ackerman (BOSA)" userId="cef37dd2-3fff-48c9-aa13-508f60d0427f" providerId="ADAL" clId="{AB27B672-AD65-44D4-AF11-3481A27053D5}" dt="2023-12-13T13:05:17.401" v="11" actId="2696"/>
        <pc:sldMkLst>
          <pc:docMk/>
          <pc:sldMk cId="3159540108" sldId="258"/>
        </pc:sldMkLst>
      </pc:sldChg>
      <pc:sldChg chg="add del">
        <pc:chgData name="Nathanaël Ackerman (BOSA)" userId="cef37dd2-3fff-48c9-aa13-508f60d0427f" providerId="ADAL" clId="{AB27B672-AD65-44D4-AF11-3481A27053D5}" dt="2023-12-13T13:03:51.994" v="5" actId="2696"/>
        <pc:sldMkLst>
          <pc:docMk/>
          <pc:sldMk cId="520767438" sldId="260"/>
        </pc:sldMkLst>
      </pc:sldChg>
      <pc:sldChg chg="add del">
        <pc:chgData name="Nathanaël Ackerman (BOSA)" userId="cef37dd2-3fff-48c9-aa13-508f60d0427f" providerId="ADAL" clId="{AB27B672-AD65-44D4-AF11-3481A27053D5}" dt="2023-12-13T13:02:54.442" v="2"/>
        <pc:sldMkLst>
          <pc:docMk/>
          <pc:sldMk cId="3740035722" sldId="261"/>
        </pc:sldMkLst>
      </pc:sldChg>
      <pc:sldChg chg="add">
        <pc:chgData name="Nathanaël Ackerman (BOSA)" userId="cef37dd2-3fff-48c9-aa13-508f60d0427f" providerId="ADAL" clId="{AB27B672-AD65-44D4-AF11-3481A27053D5}" dt="2023-12-13T13:04:30.430" v="9"/>
        <pc:sldMkLst>
          <pc:docMk/>
          <pc:sldMk cId="1990081158" sldId="263"/>
        </pc:sldMkLst>
      </pc:sldChg>
      <pc:sldChg chg="modSp mod">
        <pc:chgData name="Nathanaël Ackerman (BOSA)" userId="cef37dd2-3fff-48c9-aa13-508f60d0427f" providerId="ADAL" clId="{AB27B672-AD65-44D4-AF11-3481A27053D5}" dt="2023-12-13T13:05:37.134" v="45" actId="20577"/>
        <pc:sldMkLst>
          <pc:docMk/>
          <pc:sldMk cId="984049954" sldId="2145706336"/>
        </pc:sldMkLst>
        <pc:spChg chg="mod">
          <ac:chgData name="Nathanaël Ackerman (BOSA)" userId="cef37dd2-3fff-48c9-aa13-508f60d0427f" providerId="ADAL" clId="{AB27B672-AD65-44D4-AF11-3481A27053D5}" dt="2023-12-13T13:05:37.134" v="45" actId="20577"/>
          <ac:spMkLst>
            <pc:docMk/>
            <pc:sldMk cId="984049954" sldId="2145706336"/>
            <ac:spMk id="3" creationId="{F6ECB6A8-9DEE-8D6F-9586-36C2313E7BAA}"/>
          </ac:spMkLst>
        </pc:spChg>
      </pc:sldChg>
      <pc:sldChg chg="del">
        <pc:chgData name="Nathanaël Ackerman (BOSA)" userId="cef37dd2-3fff-48c9-aa13-508f60d0427f" providerId="ADAL" clId="{AB27B672-AD65-44D4-AF11-3481A27053D5}" dt="2023-12-13T13:04:06.704" v="6" actId="2696"/>
        <pc:sldMkLst>
          <pc:docMk/>
          <pc:sldMk cId="3046592137" sldId="2145706337"/>
        </pc:sldMkLst>
      </pc:sldChg>
      <pc:sldChg chg="del">
        <pc:chgData name="Nathanaël Ackerman (BOSA)" userId="cef37dd2-3fff-48c9-aa13-508f60d0427f" providerId="ADAL" clId="{AB27B672-AD65-44D4-AF11-3481A27053D5}" dt="2023-12-13T13:06:13.587" v="72" actId="2696"/>
        <pc:sldMkLst>
          <pc:docMk/>
          <pc:sldMk cId="167814038" sldId="2145706344"/>
        </pc:sldMkLst>
      </pc:sldChg>
      <pc:sldChg chg="del">
        <pc:chgData name="Nathanaël Ackerman (BOSA)" userId="cef37dd2-3fff-48c9-aa13-508f60d0427f" providerId="ADAL" clId="{AB27B672-AD65-44D4-AF11-3481A27053D5}" dt="2023-12-13T13:04:33.629" v="10" actId="2696"/>
        <pc:sldMkLst>
          <pc:docMk/>
          <pc:sldMk cId="405253242" sldId="2145706345"/>
        </pc:sldMkLst>
      </pc:sldChg>
      <pc:sldChg chg="del">
        <pc:chgData name="Nathanaël Ackerman (BOSA)" userId="cef37dd2-3fff-48c9-aa13-508f60d0427f" providerId="ADAL" clId="{AB27B672-AD65-44D4-AF11-3481A27053D5}" dt="2023-12-13T13:03:06.223" v="3" actId="2696"/>
        <pc:sldMkLst>
          <pc:docMk/>
          <pc:sldMk cId="4105050692" sldId="2145706347"/>
        </pc:sldMkLst>
      </pc:sldChg>
      <pc:sldChg chg="modSp add mod">
        <pc:chgData name="Nathanaël Ackerman (BOSA)" userId="cef37dd2-3fff-48c9-aa13-508f60d0427f" providerId="ADAL" clId="{AB27B672-AD65-44D4-AF11-3481A27053D5}" dt="2023-12-13T13:06:09.528" v="71" actId="20577"/>
        <pc:sldMkLst>
          <pc:docMk/>
          <pc:sldMk cId="4139643904" sldId="2145706347"/>
        </pc:sldMkLst>
        <pc:spChg chg="mod">
          <ac:chgData name="Nathanaël Ackerman (BOSA)" userId="cef37dd2-3fff-48c9-aa13-508f60d0427f" providerId="ADAL" clId="{AB27B672-AD65-44D4-AF11-3481A27053D5}" dt="2023-12-13T13:06:09.528" v="71" actId="20577"/>
          <ac:spMkLst>
            <pc:docMk/>
            <pc:sldMk cId="4139643904" sldId="2145706347"/>
            <ac:spMk id="152" creationId="{00000000-0000-0000-0000-000000000000}"/>
          </ac:spMkLst>
        </pc:spChg>
      </pc:sldChg>
      <pc:sldMasterChg chg="delSldLayout">
        <pc:chgData name="Nathanaël Ackerman (BOSA)" userId="cef37dd2-3fff-48c9-aa13-508f60d0427f" providerId="ADAL" clId="{AB27B672-AD65-44D4-AF11-3481A27053D5}" dt="2023-12-13T13:06:13.587" v="72" actId="2696"/>
        <pc:sldMasterMkLst>
          <pc:docMk/>
          <pc:sldMasterMk cId="239416612" sldId="2147483660"/>
        </pc:sldMasterMkLst>
        <pc:sldLayoutChg chg="del">
          <pc:chgData name="Nathanaël Ackerman (BOSA)" userId="cef37dd2-3fff-48c9-aa13-508f60d0427f" providerId="ADAL" clId="{AB27B672-AD65-44D4-AF11-3481A27053D5}" dt="2023-12-13T13:06:13.587" v="72" actId="2696"/>
          <pc:sldLayoutMkLst>
            <pc:docMk/>
            <pc:sldMasterMk cId="239416612" sldId="2147483660"/>
            <pc:sldLayoutMk cId="3827956270" sldId="2147483672"/>
          </pc:sldLayoutMkLst>
        </pc:sldLayoutChg>
        <pc:sldLayoutChg chg="del">
          <pc:chgData name="Nathanaël Ackerman (BOSA)" userId="cef37dd2-3fff-48c9-aa13-508f60d0427f" providerId="ADAL" clId="{AB27B672-AD65-44D4-AF11-3481A27053D5}" dt="2023-12-13T13:03:51.994" v="5" actId="2696"/>
          <pc:sldLayoutMkLst>
            <pc:docMk/>
            <pc:sldMasterMk cId="239416612" sldId="2147483660"/>
            <pc:sldLayoutMk cId="3827033030" sldId="2147483691"/>
          </pc:sldLayoutMkLst>
        </pc:sldLayoutChg>
      </pc:sldMasterChg>
      <pc:sldMasterChg chg="delSldLayout">
        <pc:chgData name="Nathanaël Ackerman (BOSA)" userId="cef37dd2-3fff-48c9-aa13-508f60d0427f" providerId="ADAL" clId="{AB27B672-AD65-44D4-AF11-3481A27053D5}" dt="2023-12-13T13:05:17.401" v="11" actId="2696"/>
        <pc:sldMasterMkLst>
          <pc:docMk/>
          <pc:sldMasterMk cId="1506042229" sldId="2147483674"/>
        </pc:sldMasterMkLst>
        <pc:sldLayoutChg chg="del">
          <pc:chgData name="Nathanaël Ackerman (BOSA)" userId="cef37dd2-3fff-48c9-aa13-508f60d0427f" providerId="ADAL" clId="{AB27B672-AD65-44D4-AF11-3481A27053D5}" dt="2023-12-13T13:05:17.401" v="11" actId="2696"/>
          <pc:sldLayoutMkLst>
            <pc:docMk/>
            <pc:sldMasterMk cId="1506042229" sldId="2147483674"/>
            <pc:sldLayoutMk cId="1884210929" sldId="214748367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E6FE8A-0A67-451B-A872-E69EE8F4805C}" type="datetimeFigureOut">
              <a:rPr lang="LID4096" smtClean="0"/>
              <a:t>12/13/2023</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39D947-E151-4522-9541-BF2F185BC854}" type="slidenum">
              <a:rPr lang="LID4096" smtClean="0"/>
              <a:t>‹#›</a:t>
            </a:fld>
            <a:endParaRPr lang="LID4096"/>
          </a:p>
        </p:txBody>
      </p:sp>
    </p:spTree>
    <p:extLst>
      <p:ext uri="{BB962C8B-B14F-4D97-AF65-F5344CB8AC3E}">
        <p14:creationId xmlns:p14="http://schemas.microsoft.com/office/powerpoint/2010/main" val="2797428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bg1"/>
        </a:solidFill>
        <a:effectLst/>
      </p:bgPr>
    </p:bg>
    <p:spTree>
      <p:nvGrpSpPr>
        <p:cNvPr id="1" name=""/>
        <p:cNvGrpSpPr/>
        <p:nvPr/>
      </p:nvGrpSpPr>
      <p:grpSpPr>
        <a:xfrm>
          <a:off x="0" y="0"/>
          <a:ext cx="0" cy="0"/>
          <a:chOff x="0" y="0"/>
          <a:chExt cx="0" cy="0"/>
        </a:xfrm>
      </p:grpSpPr>
      <p:pic>
        <p:nvPicPr>
          <p:cNvPr id="14" name="Picture 13" descr="A picture containing text, businesscard&#10;&#10;Description automatically generated">
            <a:extLst>
              <a:ext uri="{FF2B5EF4-FFF2-40B4-BE49-F238E27FC236}">
                <a16:creationId xmlns:a16="http://schemas.microsoft.com/office/drawing/2014/main" id="{B26770FD-C44C-8CF3-3156-B429655D4946}"/>
              </a:ext>
            </a:extLst>
          </p:cNvPr>
          <p:cNvPicPr>
            <a:picLocks noChangeAspect="1"/>
          </p:cNvPicPr>
          <p:nvPr userDrawn="1"/>
        </p:nvPicPr>
        <p:blipFill>
          <a:blip r:embed="rId2"/>
          <a:stretch>
            <a:fillRect/>
          </a:stretch>
        </p:blipFill>
        <p:spPr>
          <a:xfrm>
            <a:off x="604982" y="168528"/>
            <a:ext cx="10982036" cy="5973627"/>
          </a:xfrm>
          <a:prstGeom prst="rect">
            <a:avLst/>
          </a:prstGeom>
        </p:spPr>
      </p:pic>
      <p:sp>
        <p:nvSpPr>
          <p:cNvPr id="4" name="Title 1"/>
          <p:cNvSpPr>
            <a:spLocks noGrp="1"/>
          </p:cNvSpPr>
          <p:nvPr>
            <p:ph type="ctrTitle" hasCustomPrompt="1"/>
          </p:nvPr>
        </p:nvSpPr>
        <p:spPr>
          <a:xfrm>
            <a:off x="6544073" y="3888895"/>
            <a:ext cx="4437964" cy="543675"/>
          </a:xfrm>
        </p:spPr>
        <p:txBody>
          <a:bodyPr wrap="square" lIns="108000" rIns="0" anchor="b">
            <a:spAutoFit/>
          </a:bodyPr>
          <a:lstStyle>
            <a:lvl1pPr algn="l">
              <a:defRPr sz="2933" baseline="0">
                <a:solidFill>
                  <a:schemeClr val="bg1"/>
                </a:solidFill>
              </a:defRPr>
            </a:lvl1pPr>
          </a:lstStyle>
          <a:p>
            <a:r>
              <a:rPr lang="nl-BE" dirty="0" err="1"/>
              <a:t>TITLE</a:t>
            </a:r>
            <a:endParaRPr lang="en-US" dirty="0"/>
          </a:p>
        </p:txBody>
      </p:sp>
      <p:sp>
        <p:nvSpPr>
          <p:cNvPr id="5" name="Subtitle 2"/>
          <p:cNvSpPr>
            <a:spLocks noGrp="1"/>
          </p:cNvSpPr>
          <p:nvPr>
            <p:ph type="subTitle" idx="1" hasCustomPrompt="1"/>
          </p:nvPr>
        </p:nvSpPr>
        <p:spPr>
          <a:xfrm>
            <a:off x="4872025" y="5995092"/>
            <a:ext cx="2535540" cy="420564"/>
          </a:xfrm>
        </p:spPr>
        <p:txBody>
          <a:bodyPr wrap="square" lIns="108000" rIns="0" anchor="t">
            <a:spAutoFit/>
          </a:bodyPr>
          <a:lstStyle>
            <a:lvl1pPr marL="0" indent="0" algn="l">
              <a:buNone/>
              <a:defRPr sz="2133" cap="all">
                <a:solidFill>
                  <a:schemeClr val="tx1"/>
                </a:solidFill>
              </a:defRPr>
            </a:lvl1pPr>
            <a:lvl2pPr marL="548626" indent="0" algn="ctr">
              <a:buNone/>
              <a:defRPr>
                <a:solidFill>
                  <a:schemeClr val="tx1">
                    <a:tint val="75000"/>
                  </a:schemeClr>
                </a:solidFill>
              </a:defRPr>
            </a:lvl2pPr>
            <a:lvl3pPr marL="1097253" indent="0" algn="ctr">
              <a:buNone/>
              <a:defRPr>
                <a:solidFill>
                  <a:schemeClr val="tx1">
                    <a:tint val="75000"/>
                  </a:schemeClr>
                </a:solidFill>
              </a:defRPr>
            </a:lvl3pPr>
            <a:lvl4pPr marL="1645879" indent="0" algn="ctr">
              <a:buNone/>
              <a:defRPr>
                <a:solidFill>
                  <a:schemeClr val="tx1">
                    <a:tint val="75000"/>
                  </a:schemeClr>
                </a:solidFill>
              </a:defRPr>
            </a:lvl4pPr>
            <a:lvl5pPr marL="2194505" indent="0" algn="ctr">
              <a:buNone/>
              <a:defRPr>
                <a:solidFill>
                  <a:schemeClr val="tx1">
                    <a:tint val="75000"/>
                  </a:schemeClr>
                </a:solidFill>
              </a:defRPr>
            </a:lvl5pPr>
            <a:lvl6pPr marL="2743131" indent="0" algn="ctr">
              <a:buNone/>
              <a:defRPr>
                <a:solidFill>
                  <a:schemeClr val="tx1">
                    <a:tint val="75000"/>
                  </a:schemeClr>
                </a:solidFill>
              </a:defRPr>
            </a:lvl6pPr>
            <a:lvl7pPr marL="3291758" indent="0" algn="ctr">
              <a:buNone/>
              <a:defRPr>
                <a:solidFill>
                  <a:schemeClr val="tx1">
                    <a:tint val="75000"/>
                  </a:schemeClr>
                </a:solidFill>
              </a:defRPr>
            </a:lvl7pPr>
            <a:lvl8pPr marL="3840384" indent="0" algn="ctr">
              <a:buNone/>
              <a:defRPr>
                <a:solidFill>
                  <a:schemeClr val="tx1">
                    <a:tint val="75000"/>
                  </a:schemeClr>
                </a:solidFill>
              </a:defRPr>
            </a:lvl8pPr>
            <a:lvl9pPr marL="4389010" indent="0" algn="ctr">
              <a:buNone/>
              <a:defRPr>
                <a:solidFill>
                  <a:schemeClr val="tx1">
                    <a:tint val="75000"/>
                  </a:schemeClr>
                </a:solidFill>
              </a:defRPr>
            </a:lvl9pPr>
          </a:lstStyle>
          <a:p>
            <a:r>
              <a:rPr lang="nl-BE" dirty="0"/>
              <a:t>Your Name here</a:t>
            </a:r>
            <a:endParaRPr lang="en-US" dirty="0"/>
          </a:p>
        </p:txBody>
      </p:sp>
    </p:spTree>
    <p:extLst>
      <p:ext uri="{BB962C8B-B14F-4D97-AF65-F5344CB8AC3E}">
        <p14:creationId xmlns:p14="http://schemas.microsoft.com/office/powerpoint/2010/main" val="2760878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5152" y="256032"/>
            <a:ext cx="10521696" cy="609600"/>
          </a:xfrm>
        </p:spPr>
        <p:txBody>
          <a:bodyPr anchor="ctr" anchorCtr="0">
            <a:noAutofit/>
          </a:bodyPr>
          <a:lstStyle>
            <a:lvl1pPr algn="ctr">
              <a:defRPr>
                <a:solidFill>
                  <a:schemeClr val="tx2"/>
                </a:solidFill>
              </a:defRPr>
            </a:lvl1pPr>
          </a:lstStyle>
          <a:p>
            <a:r>
              <a:rPr lang="en-US"/>
              <a:t>Click to Edit Title</a:t>
            </a:r>
          </a:p>
        </p:txBody>
      </p:sp>
      <p:sp>
        <p:nvSpPr>
          <p:cNvPr id="6" name="Text Placeholder 2"/>
          <p:cNvSpPr>
            <a:spLocks noGrp="1"/>
          </p:cNvSpPr>
          <p:nvPr>
            <p:ph type="body" sz="quarter" idx="12" hasCustomPrompt="1"/>
          </p:nvPr>
        </p:nvSpPr>
        <p:spPr>
          <a:xfrm flipH="1">
            <a:off x="835152" y="853440"/>
            <a:ext cx="10521696" cy="365760"/>
          </a:xfrm>
        </p:spPr>
        <p:txBody>
          <a:bodyPr wrap="square" anchor="ctr">
            <a:noAutofit/>
          </a:bodyPr>
          <a:lstStyle>
            <a:lvl1pPr marL="0" indent="0" algn="ctr">
              <a:lnSpc>
                <a:spcPct val="100000"/>
              </a:lnSpc>
              <a:spcBef>
                <a:spcPts val="0"/>
              </a:spcBef>
              <a:buFont typeface="Arial" pitchFamily="34" charset="0"/>
              <a:buNone/>
              <a:defRPr sz="2933" b="0" cap="none" baseline="0">
                <a:solidFill>
                  <a:schemeClr val="accent1"/>
                </a:solidFill>
                <a:latin typeface="+mj-lt"/>
              </a:defRPr>
            </a:lvl1pPr>
          </a:lstStyle>
          <a:p>
            <a:pPr lvl="0"/>
            <a:r>
              <a:rPr lang="en-US"/>
              <a:t>Click to edit subtitle</a:t>
            </a:r>
          </a:p>
        </p:txBody>
      </p:sp>
      <p:sp>
        <p:nvSpPr>
          <p:cNvPr id="4" name="Content Placeholder 3"/>
          <p:cNvSpPr>
            <a:spLocks noGrp="1"/>
          </p:cNvSpPr>
          <p:nvPr>
            <p:ph sz="quarter" idx="11" hasCustomPrompt="1"/>
          </p:nvPr>
        </p:nvSpPr>
        <p:spPr>
          <a:xfrm>
            <a:off x="835152" y="1355281"/>
            <a:ext cx="10521696" cy="4857137"/>
          </a:xfrm>
        </p:spPr>
        <p:txBody>
          <a:bodyPr wrap="square" anchor="t" anchorCtr="0">
            <a:normAutofit/>
          </a:bodyPr>
          <a:lstStyle>
            <a:lvl1pPr>
              <a:defRPr baseline="0">
                <a:solidFill>
                  <a:schemeClr val="tx2"/>
                </a:solidFill>
              </a:defRPr>
            </a:lvl1pPr>
            <a:lvl2pPr>
              <a:buClr>
                <a:schemeClr val="tx1">
                  <a:lumMod val="65000"/>
                  <a:lumOff val="35000"/>
                </a:schemeClr>
              </a:buClr>
              <a:defRPr baseline="0">
                <a:solidFill>
                  <a:schemeClr val="tx1">
                    <a:lumMod val="65000"/>
                    <a:lumOff val="35000"/>
                  </a:schemeClr>
                </a:solidFill>
              </a:defRPr>
            </a:lvl2pPr>
            <a:lvl3pPr>
              <a:buClr>
                <a:schemeClr val="tx1">
                  <a:lumMod val="65000"/>
                  <a:lumOff val="35000"/>
                </a:schemeClr>
              </a:buClr>
              <a:defRPr baseline="0">
                <a:solidFill>
                  <a:schemeClr val="tx1">
                    <a:lumMod val="65000"/>
                    <a:lumOff val="35000"/>
                  </a:schemeClr>
                </a:solidFill>
              </a:defRPr>
            </a:lvl3pPr>
            <a:lvl4pPr>
              <a:buClr>
                <a:schemeClr val="tx1">
                  <a:lumMod val="65000"/>
                  <a:lumOff val="35000"/>
                </a:schemeClr>
              </a:buClr>
              <a:defRPr baseline="0">
                <a:solidFill>
                  <a:schemeClr val="tx1">
                    <a:lumMod val="65000"/>
                    <a:lumOff val="35000"/>
                  </a:schemeClr>
                </a:solidFill>
              </a:defRPr>
            </a:lvl4pPr>
            <a:lvl5pPr>
              <a:buClr>
                <a:schemeClr val="tx1">
                  <a:lumMod val="65000"/>
                  <a:lumOff val="35000"/>
                </a:schemeClr>
              </a:buClr>
              <a:defRPr baseline="0">
                <a:solidFill>
                  <a:schemeClr val="tx1">
                    <a:lumMod val="65000"/>
                    <a:lumOff val="35000"/>
                  </a:schemeClr>
                </a:solidFill>
              </a:defRPr>
            </a:lvl5pPr>
          </a:lstStyle>
          <a:p>
            <a:pPr lvl="0"/>
            <a:r>
              <a:rPr lang="en-US"/>
              <a:t>Click to add text or click an icon to add other content types.</a:t>
            </a:r>
          </a:p>
          <a:p>
            <a:pPr lvl="1"/>
            <a:r>
              <a:rPr lang="en-US"/>
              <a:t>Second level</a:t>
            </a:r>
          </a:p>
          <a:p>
            <a:pPr lvl="2"/>
            <a:r>
              <a:rPr lang="en-US"/>
              <a:t>Third level</a:t>
            </a:r>
          </a:p>
        </p:txBody>
      </p:sp>
      <p:sp>
        <p:nvSpPr>
          <p:cNvPr id="11" name="Slide Number Placeholder 4"/>
          <p:cNvSpPr>
            <a:spLocks noGrp="1"/>
          </p:cNvSpPr>
          <p:nvPr>
            <p:ph type="sldNum" sz="quarter" idx="14"/>
          </p:nvPr>
        </p:nvSpPr>
        <p:spPr/>
        <p:txBody>
          <a:bodyPr/>
          <a:lstStyle/>
          <a:p>
            <a:fld id="{CCF2113D-C64E-4D0E-8B0B-456532406F16}" type="slidenum">
              <a:rPr lang="en-US" smtClean="0">
                <a:solidFill>
                  <a:srgbClr val="FFFFFF">
                    <a:lumMod val="65000"/>
                  </a:srgbClr>
                </a:solidFill>
              </a:rPr>
              <a:pPr/>
              <a:t>‹#›</a:t>
            </a:fld>
            <a:endParaRPr lang="en-US">
              <a:solidFill>
                <a:srgbClr val="FFFFFF">
                  <a:lumMod val="65000"/>
                </a:srgbClr>
              </a:solidFill>
            </a:endParaRPr>
          </a:p>
        </p:txBody>
      </p:sp>
    </p:spTree>
    <p:extLst>
      <p:ext uri="{BB962C8B-B14F-4D97-AF65-F5344CB8AC3E}">
        <p14:creationId xmlns:p14="http://schemas.microsoft.com/office/powerpoint/2010/main" val="2774585418"/>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Title">
    <p:bg>
      <p:bgPr>
        <a:solidFill>
          <a:srgbClr val="003462"/>
        </a:solidFill>
        <a:effectLst/>
      </p:bgPr>
    </p:bg>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3581"/>
            <a:ext cx="10985502" cy="318490"/>
          </a:xfrm>
          <a:prstGeom prst="rect">
            <a:avLst/>
          </a:prstGeom>
        </p:spPr>
        <p:txBody>
          <a:bodyPr lIns="45719" tIns="45719" rIns="45719" bIns="45719"/>
          <a:lstStyle>
            <a:lvl1pPr marL="0" indent="0" defTabSz="412750">
              <a:lnSpc>
                <a:spcPct val="100000"/>
              </a:lnSpc>
              <a:spcBef>
                <a:spcPts val="0"/>
              </a:spcBef>
              <a:buSzTx/>
              <a:buNone/>
              <a:defRPr sz="1800" b="1">
                <a:solidFill>
                  <a:srgbClr val="FFFFFF"/>
                </a:solidFill>
              </a:defRPr>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solidFill>
                  <a:srgbClr val="FFFFFF"/>
                </a:solidFill>
              </a:defRPr>
            </a:lvl1pPr>
          </a:lstStyle>
          <a:p>
            <a:r>
              <a:t>Presentation Title</a:t>
            </a:r>
          </a:p>
        </p:txBody>
      </p:sp>
      <p:sp>
        <p:nvSpPr>
          <p:cNvPr id="13" name="Body Level One…"/>
          <p:cNvSpPr txBox="1">
            <a:spLocks noGrp="1"/>
          </p:cNvSpPr>
          <p:nvPr>
            <p:ph type="body" sz="quarter" idx="1" hasCustomPrompt="1"/>
          </p:nvPr>
        </p:nvSpPr>
        <p:spPr>
          <a:xfrm>
            <a:off x="600671" y="3605245"/>
            <a:ext cx="10985501" cy="952501"/>
          </a:xfrm>
          <a:prstGeom prst="rect">
            <a:avLst/>
          </a:prstGeom>
        </p:spPr>
        <p:txBody>
          <a:bodyPr/>
          <a:lstStyle>
            <a:lvl1pPr marL="0" indent="0" defTabSz="412750">
              <a:lnSpc>
                <a:spcPct val="100000"/>
              </a:lnSpc>
              <a:spcBef>
                <a:spcPts val="0"/>
              </a:spcBef>
              <a:buSzTx/>
              <a:buNone/>
              <a:defRPr sz="2750" b="1">
                <a:solidFill>
                  <a:schemeClr val="accent1"/>
                </a:solidFill>
              </a:defRPr>
            </a:lvl1pPr>
            <a:lvl2pPr marL="0" indent="228600" defTabSz="412750">
              <a:lnSpc>
                <a:spcPct val="100000"/>
              </a:lnSpc>
              <a:spcBef>
                <a:spcPts val="0"/>
              </a:spcBef>
              <a:buSzTx/>
              <a:buNone/>
              <a:defRPr sz="2750" b="1">
                <a:solidFill>
                  <a:schemeClr val="accent1"/>
                </a:solidFill>
              </a:defRPr>
            </a:lvl2pPr>
            <a:lvl3pPr marL="0" indent="457200" defTabSz="412750">
              <a:lnSpc>
                <a:spcPct val="100000"/>
              </a:lnSpc>
              <a:spcBef>
                <a:spcPts val="0"/>
              </a:spcBef>
              <a:buSzTx/>
              <a:buNone/>
              <a:defRPr sz="2750" b="1">
                <a:solidFill>
                  <a:schemeClr val="accent1"/>
                </a:solidFill>
              </a:defRPr>
            </a:lvl3pPr>
            <a:lvl4pPr marL="0" indent="685800" defTabSz="412750">
              <a:lnSpc>
                <a:spcPct val="100000"/>
              </a:lnSpc>
              <a:spcBef>
                <a:spcPts val="0"/>
              </a:spcBef>
              <a:buSzTx/>
              <a:buNone/>
              <a:defRPr sz="2750" b="1">
                <a:solidFill>
                  <a:schemeClr val="accent1"/>
                </a:solidFill>
              </a:defRPr>
            </a:lvl4pPr>
            <a:lvl5pPr marL="0" indent="914400" defTabSz="412750">
              <a:lnSpc>
                <a:spcPct val="100000"/>
              </a:lnSpc>
              <a:spcBef>
                <a:spcPts val="0"/>
              </a:spcBef>
              <a:buSzTx/>
              <a:buNone/>
              <a:defRPr sz="2750" b="1">
                <a:solidFill>
                  <a:schemeClr val="accent1"/>
                </a:solidFill>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183143933"/>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bg>
      <p:bgPr>
        <a:solidFill>
          <a:srgbClr val="003462"/>
        </a:solidFill>
        <a:effectLst/>
      </p:bgPr>
    </p:bg>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3581"/>
            <a:ext cx="10985502" cy="318490"/>
          </a:xfrm>
          <a:prstGeom prst="rect">
            <a:avLst/>
          </a:prstGeom>
        </p:spPr>
        <p:txBody>
          <a:bodyPr lIns="45719" tIns="45719" rIns="45719" bIns="45719"/>
          <a:lstStyle>
            <a:lvl1pPr marL="0" indent="0" defTabSz="412750">
              <a:lnSpc>
                <a:spcPct val="100000"/>
              </a:lnSpc>
              <a:spcBef>
                <a:spcPts val="0"/>
              </a:spcBef>
              <a:buSzTx/>
              <a:buNone/>
              <a:defRPr sz="1800" b="1">
                <a:solidFill>
                  <a:srgbClr val="FFFFFF"/>
                </a:solidFill>
              </a:defRPr>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solidFill>
                  <a:srgbClr val="FFFFFF"/>
                </a:solidFill>
              </a:defRPr>
            </a:lvl1pPr>
          </a:lstStyle>
          <a:p>
            <a:r>
              <a:t>Presentation Title</a:t>
            </a:r>
          </a:p>
        </p:txBody>
      </p:sp>
      <p:sp>
        <p:nvSpPr>
          <p:cNvPr id="13" name="Body Level One…"/>
          <p:cNvSpPr txBox="1">
            <a:spLocks noGrp="1"/>
          </p:cNvSpPr>
          <p:nvPr>
            <p:ph type="body" sz="quarter" idx="1" hasCustomPrompt="1"/>
          </p:nvPr>
        </p:nvSpPr>
        <p:spPr>
          <a:xfrm>
            <a:off x="600671" y="3605245"/>
            <a:ext cx="10985501" cy="952501"/>
          </a:xfrm>
          <a:prstGeom prst="rect">
            <a:avLst/>
          </a:prstGeom>
        </p:spPr>
        <p:txBody>
          <a:bodyPr/>
          <a:lstStyle>
            <a:lvl1pPr marL="0" indent="0" defTabSz="412750">
              <a:lnSpc>
                <a:spcPct val="100000"/>
              </a:lnSpc>
              <a:spcBef>
                <a:spcPts val="0"/>
              </a:spcBef>
              <a:buSzTx/>
              <a:buNone/>
              <a:defRPr sz="2750" b="1">
                <a:solidFill>
                  <a:schemeClr val="accent1"/>
                </a:solidFill>
              </a:defRPr>
            </a:lvl1pPr>
            <a:lvl2pPr marL="0" indent="228600" defTabSz="412750">
              <a:lnSpc>
                <a:spcPct val="100000"/>
              </a:lnSpc>
              <a:spcBef>
                <a:spcPts val="0"/>
              </a:spcBef>
              <a:buSzTx/>
              <a:buNone/>
              <a:defRPr sz="2750" b="1">
                <a:solidFill>
                  <a:schemeClr val="accent1"/>
                </a:solidFill>
              </a:defRPr>
            </a:lvl2pPr>
            <a:lvl3pPr marL="0" indent="457200" defTabSz="412750">
              <a:lnSpc>
                <a:spcPct val="100000"/>
              </a:lnSpc>
              <a:spcBef>
                <a:spcPts val="0"/>
              </a:spcBef>
              <a:buSzTx/>
              <a:buNone/>
              <a:defRPr sz="2750" b="1">
                <a:solidFill>
                  <a:schemeClr val="accent1"/>
                </a:solidFill>
              </a:defRPr>
            </a:lvl3pPr>
            <a:lvl4pPr marL="0" indent="685800" defTabSz="412750">
              <a:lnSpc>
                <a:spcPct val="100000"/>
              </a:lnSpc>
              <a:spcBef>
                <a:spcPts val="0"/>
              </a:spcBef>
              <a:buSzTx/>
              <a:buNone/>
              <a:defRPr sz="2750" b="1">
                <a:solidFill>
                  <a:schemeClr val="accent1"/>
                </a:solidFill>
              </a:defRPr>
            </a:lvl4pPr>
            <a:lvl5pPr marL="0" indent="914400" defTabSz="412750">
              <a:lnSpc>
                <a:spcPct val="100000"/>
              </a:lnSpc>
              <a:spcBef>
                <a:spcPts val="0"/>
              </a:spcBef>
              <a:buSzTx/>
              <a:buNone/>
              <a:defRPr sz="2750" b="1">
                <a:solidFill>
                  <a:schemeClr val="accent1"/>
                </a:solidFill>
              </a:defRPr>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2009357164"/>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Close-up of a hot air balloon viewed from below"/>
          <p:cNvSpPr>
            <a:spLocks noGrp="1"/>
          </p:cNvSpPr>
          <p:nvPr>
            <p:ph type="pic" idx="21"/>
          </p:nvPr>
        </p:nvSpPr>
        <p:spPr>
          <a:xfrm>
            <a:off x="4613287" y="635000"/>
            <a:ext cx="8420076" cy="5592218"/>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5971049" y="6488825"/>
            <a:ext cx="243656" cy="241092"/>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93630653"/>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1365384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23950"/>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Hot air balloons viewed from below against a blue sky"/>
          <p:cNvSpPr>
            <a:spLocks noGrp="1"/>
          </p:cNvSpPr>
          <p:nvPr>
            <p:ph type="pic" idx="22"/>
          </p:nvPr>
        </p:nvSpPr>
        <p:spPr>
          <a:xfrm>
            <a:off x="4216400" y="631924"/>
            <a:ext cx="8425006" cy="5594103"/>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603250" y="4762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85466583"/>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Section">
    <p:bg>
      <p:bgPr>
        <a:solidFill>
          <a:srgbClr val="003462"/>
        </a:solidFill>
        <a:effectLst/>
      </p:bgPr>
    </p:bg>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solidFill>
                  <a:srgbClr val="FFFFFF"/>
                </a:solidFill>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5971049" y="6488825"/>
            <a:ext cx="243656" cy="241092"/>
          </a:xfrm>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928060590"/>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4762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0" y="1123950"/>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365627"/>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4762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23950"/>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1523675"/>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solidFill>
                  <a:schemeClr val="accent1">
                    <a:hueOff val="114395"/>
                    <a:lumOff val="-24975"/>
                  </a:schemeClr>
                </a:solidFill>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solidFill>
                  <a:schemeClr val="accent1">
                    <a:hueOff val="114395"/>
                    <a:lumOff val="-24975"/>
                  </a:schemeClr>
                </a:solidFill>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solidFill>
                  <a:schemeClr val="accent1">
                    <a:hueOff val="114395"/>
                    <a:lumOff val="-24975"/>
                  </a:schemeClr>
                </a:solidFill>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solidFill>
                  <a:schemeClr val="accent1">
                    <a:hueOff val="114395"/>
                    <a:lumOff val="-24975"/>
                  </a:schemeClr>
                </a:solidFill>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solidFill>
                  <a:schemeClr val="accent1">
                    <a:hueOff val="114395"/>
                    <a:lumOff val="-24975"/>
                  </a:schemeClr>
                </a:solidFill>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25143739"/>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379D5-7633-5178-B51E-A27C7EA2CA15}"/>
              </a:ext>
            </a:extLst>
          </p:cNvPr>
          <p:cNvSpPr>
            <a:spLocks noGrp="1"/>
          </p:cNvSpPr>
          <p:nvPr>
            <p:ph type="title"/>
          </p:nvPr>
        </p:nvSpPr>
        <p:spPr/>
        <p:txBody>
          <a:bodyPr/>
          <a:lstStyle/>
          <a:p>
            <a:r>
              <a:rPr lang="en-US"/>
              <a:t>Click to edit Master title style</a:t>
            </a:r>
            <a:endParaRPr lang="LID4096"/>
          </a:p>
        </p:txBody>
      </p:sp>
    </p:spTree>
    <p:extLst>
      <p:ext uri="{BB962C8B-B14F-4D97-AF65-F5344CB8AC3E}">
        <p14:creationId xmlns:p14="http://schemas.microsoft.com/office/powerpoint/2010/main" val="6433228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solidFill>
                  <a:schemeClr val="accent1">
                    <a:hueOff val="114395"/>
                    <a:lumOff val="-24975"/>
                  </a:schemeClr>
                </a:solidFill>
              </a:defRPr>
            </a:lvl1pPr>
            <a:lvl2pPr marL="0" indent="228600" algn="ctr">
              <a:lnSpc>
                <a:spcPct val="80000"/>
              </a:lnSpc>
              <a:spcBef>
                <a:spcPts val="0"/>
              </a:spcBef>
              <a:buSzTx/>
              <a:buNone/>
              <a:defRPr sz="12500" b="1" spc="-125">
                <a:solidFill>
                  <a:schemeClr val="accent1">
                    <a:hueOff val="114395"/>
                    <a:lumOff val="-24975"/>
                  </a:schemeClr>
                </a:solidFill>
              </a:defRPr>
            </a:lvl2pPr>
            <a:lvl3pPr marL="0" indent="457200" algn="ctr">
              <a:lnSpc>
                <a:spcPct val="80000"/>
              </a:lnSpc>
              <a:spcBef>
                <a:spcPts val="0"/>
              </a:spcBef>
              <a:buSzTx/>
              <a:buNone/>
              <a:defRPr sz="12500" b="1" spc="-125">
                <a:solidFill>
                  <a:schemeClr val="accent1">
                    <a:hueOff val="114395"/>
                    <a:lumOff val="-24975"/>
                  </a:schemeClr>
                </a:solidFill>
              </a:defRPr>
            </a:lvl3pPr>
            <a:lvl4pPr marL="0" indent="685800" algn="ctr">
              <a:lnSpc>
                <a:spcPct val="80000"/>
              </a:lnSpc>
              <a:spcBef>
                <a:spcPts val="0"/>
              </a:spcBef>
              <a:buSzTx/>
              <a:buNone/>
              <a:defRPr sz="12500" b="1" spc="-125">
                <a:solidFill>
                  <a:schemeClr val="accent1">
                    <a:hueOff val="114395"/>
                    <a:lumOff val="-24975"/>
                  </a:schemeClr>
                </a:solidFill>
              </a:defRPr>
            </a:lvl4pPr>
            <a:lvl5pPr marL="0" indent="914400" algn="ctr">
              <a:lnSpc>
                <a:spcPct val="80000"/>
              </a:lnSpc>
              <a:spcBef>
                <a:spcPts val="0"/>
              </a:spcBef>
              <a:buSzTx/>
              <a:buNone/>
              <a:defRPr sz="12500" b="1" spc="-125">
                <a:solidFill>
                  <a:schemeClr val="accent1">
                    <a:hueOff val="114395"/>
                    <a:lumOff val="-24975"/>
                  </a:schemeClr>
                </a:solidFill>
              </a:defRPr>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62295775"/>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40413" y="5337727"/>
            <a:ext cx="100746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solidFill>
                  <a:schemeClr val="accent1">
                    <a:hueOff val="114395"/>
                    <a:lumOff val="-24975"/>
                  </a:schemeClr>
                </a:solidFill>
                <a:latin typeface="Helvetica Neue Medium"/>
                <a:ea typeface="Helvetica Neue Medium"/>
                <a:cs typeface="Helvetica Neue Medium"/>
                <a:sym typeface="Helvetica Neue Medium"/>
              </a:defRPr>
            </a:lvl1pPr>
            <a:lvl2pPr marL="319462" indent="-6350">
              <a:spcBef>
                <a:spcPts val="0"/>
              </a:spcBef>
              <a:buSzTx/>
              <a:buNone/>
              <a:defRPr sz="4250" spc="-85">
                <a:solidFill>
                  <a:schemeClr val="accent1">
                    <a:hueOff val="114395"/>
                    <a:lumOff val="-24975"/>
                  </a:schemeClr>
                </a:solidFill>
                <a:latin typeface="Helvetica Neue Medium"/>
                <a:ea typeface="Helvetica Neue Medium"/>
                <a:cs typeface="Helvetica Neue Medium"/>
                <a:sym typeface="Helvetica Neue Medium"/>
              </a:defRPr>
            </a:lvl2pPr>
            <a:lvl3pPr marL="319462" indent="222250">
              <a:spcBef>
                <a:spcPts val="0"/>
              </a:spcBef>
              <a:buSzTx/>
              <a:buNone/>
              <a:defRPr sz="4250" spc="-85">
                <a:solidFill>
                  <a:schemeClr val="accent1">
                    <a:hueOff val="114395"/>
                    <a:lumOff val="-24975"/>
                  </a:schemeClr>
                </a:solidFill>
                <a:latin typeface="Helvetica Neue Medium"/>
                <a:ea typeface="Helvetica Neue Medium"/>
                <a:cs typeface="Helvetica Neue Medium"/>
                <a:sym typeface="Helvetica Neue Medium"/>
              </a:defRPr>
            </a:lvl3pPr>
            <a:lvl4pPr marL="319462" indent="450850">
              <a:spcBef>
                <a:spcPts val="0"/>
              </a:spcBef>
              <a:buSzTx/>
              <a:buNone/>
              <a:defRPr sz="4250" spc="-85">
                <a:solidFill>
                  <a:schemeClr val="accent1">
                    <a:hueOff val="114395"/>
                    <a:lumOff val="-24975"/>
                  </a:schemeClr>
                </a:solidFill>
                <a:latin typeface="Helvetica Neue Medium"/>
                <a:ea typeface="Helvetica Neue Medium"/>
                <a:cs typeface="Helvetica Neue Medium"/>
                <a:sym typeface="Helvetica Neue Medium"/>
              </a:defRPr>
            </a:lvl4pPr>
            <a:lvl5pPr marL="319462" indent="679450">
              <a:spcBef>
                <a:spcPts val="0"/>
              </a:spcBef>
              <a:buSzTx/>
              <a:buNone/>
              <a:defRPr sz="4250" spc="-85">
                <a:solidFill>
                  <a:schemeClr val="accent1">
                    <a:hueOff val="114395"/>
                    <a:lumOff val="-24975"/>
                  </a:schemeClr>
                </a:solidFill>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1677376"/>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Hot air balloons viewed from below against a blue sky"/>
          <p:cNvSpPr>
            <a:spLocks noGrp="1"/>
          </p:cNvSpPr>
          <p:nvPr>
            <p:ph type="pic" sz="quarter" idx="21"/>
          </p:nvPr>
        </p:nvSpPr>
        <p:spPr>
          <a:xfrm>
            <a:off x="7718252" y="635000"/>
            <a:ext cx="4083584" cy="2711450"/>
          </a:xfrm>
          <a:prstGeom prst="rect">
            <a:avLst/>
          </a:prstGeom>
        </p:spPr>
        <p:txBody>
          <a:bodyPr lIns="91439" tIns="45719" rIns="91439" bIns="45719">
            <a:noAutofit/>
          </a:bodyPr>
          <a:lstStyle/>
          <a:p>
            <a:endParaRPr/>
          </a:p>
        </p:txBody>
      </p:sp>
      <p:sp>
        <p:nvSpPr>
          <p:cNvPr id="125" name="Close-up of the top of a hot air balloon viewed from above"/>
          <p:cNvSpPr>
            <a:spLocks noGrp="1"/>
          </p:cNvSpPr>
          <p:nvPr>
            <p:ph type="pic" sz="quarter" idx="22"/>
          </p:nvPr>
        </p:nvSpPr>
        <p:spPr>
          <a:xfrm>
            <a:off x="7730886" y="3542986"/>
            <a:ext cx="4074207" cy="2716138"/>
          </a:xfrm>
          <a:prstGeom prst="rect">
            <a:avLst/>
          </a:prstGeom>
        </p:spPr>
        <p:txBody>
          <a:bodyPr lIns="91439" tIns="45719" rIns="91439" bIns="45719">
            <a:noAutofit/>
          </a:bodyPr>
          <a:lstStyle/>
          <a:p>
            <a:endParaRPr/>
          </a:p>
        </p:txBody>
      </p:sp>
      <p:sp>
        <p:nvSpPr>
          <p:cNvPr id="126" name="Hot air balloons viewed from below against a blue sky"/>
          <p:cNvSpPr>
            <a:spLocks noGrp="1"/>
          </p:cNvSpPr>
          <p:nvPr>
            <p:ph type="pic" idx="23"/>
          </p:nvPr>
        </p:nvSpPr>
        <p:spPr>
          <a:xfrm>
            <a:off x="-62318" y="635000"/>
            <a:ext cx="8429610" cy="561974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4092264"/>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Hot air balloons viewed from below against a blue sky"/>
          <p:cNvSpPr>
            <a:spLocks noGrp="1"/>
          </p:cNvSpPr>
          <p:nvPr>
            <p:ph type="pic" idx="21"/>
          </p:nvPr>
        </p:nvSpPr>
        <p:spPr>
          <a:xfrm>
            <a:off x="0" y="-635000"/>
            <a:ext cx="12192000" cy="81280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extLst>
      <p:ext uri="{BB962C8B-B14F-4D97-AF65-F5344CB8AC3E}">
        <p14:creationId xmlns:p14="http://schemas.microsoft.com/office/powerpoint/2010/main" val="3512288302"/>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1355143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60BEE-AD72-4CC1-9349-31F8DD93C24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nl-BE"/>
          </a:p>
        </p:txBody>
      </p:sp>
      <p:sp>
        <p:nvSpPr>
          <p:cNvPr id="3" name="Subtitle 2">
            <a:extLst>
              <a:ext uri="{FF2B5EF4-FFF2-40B4-BE49-F238E27FC236}">
                <a16:creationId xmlns:a16="http://schemas.microsoft.com/office/drawing/2014/main" id="{7F2A94B3-A543-47BA-B5E8-B7A6EA16C4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nl-BE"/>
          </a:p>
        </p:txBody>
      </p:sp>
      <p:sp>
        <p:nvSpPr>
          <p:cNvPr id="4" name="Date Placeholder 3">
            <a:extLst>
              <a:ext uri="{FF2B5EF4-FFF2-40B4-BE49-F238E27FC236}">
                <a16:creationId xmlns:a16="http://schemas.microsoft.com/office/drawing/2014/main" id="{5E5ADDD6-E935-4ACE-A90C-EED30B06AB7F}"/>
              </a:ext>
            </a:extLst>
          </p:cNvPr>
          <p:cNvSpPr>
            <a:spLocks noGrp="1"/>
          </p:cNvSpPr>
          <p:nvPr>
            <p:ph type="dt" sz="half" idx="10"/>
          </p:nvPr>
        </p:nvSpPr>
        <p:spPr/>
        <p:txBody>
          <a:bodyPr/>
          <a:lstStyle/>
          <a:p>
            <a:fld id="{412EA0B0-EB7F-4D3C-9D8F-F189660BE22D}" type="datetimeFigureOut">
              <a:rPr lang="nl-BE" smtClean="0"/>
              <a:t>13/12/2023</a:t>
            </a:fld>
            <a:endParaRPr lang="nl-BE"/>
          </a:p>
        </p:txBody>
      </p:sp>
      <p:sp>
        <p:nvSpPr>
          <p:cNvPr id="5" name="Footer Placeholder 4">
            <a:extLst>
              <a:ext uri="{FF2B5EF4-FFF2-40B4-BE49-F238E27FC236}">
                <a16:creationId xmlns:a16="http://schemas.microsoft.com/office/drawing/2014/main" id="{C52AAB74-5BB9-46C3-BDCF-49A8101EF8F7}"/>
              </a:ext>
            </a:extLst>
          </p:cNvPr>
          <p:cNvSpPr>
            <a:spLocks noGrp="1"/>
          </p:cNvSpPr>
          <p:nvPr>
            <p:ph type="ftr" sz="quarter" idx="11"/>
          </p:nvPr>
        </p:nvSpPr>
        <p:spPr/>
        <p:txBody>
          <a:bodyPr/>
          <a:lstStyle/>
          <a:p>
            <a:endParaRPr lang="nl-BE"/>
          </a:p>
        </p:txBody>
      </p:sp>
      <p:sp>
        <p:nvSpPr>
          <p:cNvPr id="6" name="Slide Number Placeholder 5">
            <a:extLst>
              <a:ext uri="{FF2B5EF4-FFF2-40B4-BE49-F238E27FC236}">
                <a16:creationId xmlns:a16="http://schemas.microsoft.com/office/drawing/2014/main" id="{2A242981-5515-43FC-B73A-0E5EBDB2C169}"/>
              </a:ext>
            </a:extLst>
          </p:cNvPr>
          <p:cNvSpPr>
            <a:spLocks noGrp="1"/>
          </p:cNvSpPr>
          <p:nvPr>
            <p:ph type="sldNum" sz="quarter" idx="12"/>
          </p:nvPr>
        </p:nvSpPr>
        <p:spPr>
          <a:xfrm>
            <a:off x="5971048" y="6486708"/>
            <a:ext cx="243657" cy="241092"/>
          </a:xfrm>
        </p:spPr>
        <p:txBody>
          <a:bodyPr/>
          <a:lstStyle/>
          <a:p>
            <a:fld id="{ED35B6E9-D18D-4E9F-803C-F44B5181C705}" type="slidenum">
              <a:rPr lang="nl-BE" smtClean="0"/>
              <a:t>‹#›</a:t>
            </a:fld>
            <a:endParaRPr lang="nl-BE"/>
          </a:p>
        </p:txBody>
      </p:sp>
    </p:spTree>
    <p:extLst>
      <p:ext uri="{BB962C8B-B14F-4D97-AF65-F5344CB8AC3E}">
        <p14:creationId xmlns:p14="http://schemas.microsoft.com/office/powerpoint/2010/main" val="2626714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Text Placeholder 4"/>
          <p:cNvSpPr>
            <a:spLocks noGrp="1"/>
          </p:cNvSpPr>
          <p:nvPr>
            <p:ph type="body" sz="quarter" idx="14" hasCustomPrompt="1"/>
          </p:nvPr>
        </p:nvSpPr>
        <p:spPr>
          <a:xfrm>
            <a:off x="214175" y="768421"/>
            <a:ext cx="11671300" cy="461665"/>
          </a:xfrm>
        </p:spPr>
        <p:txBody>
          <a:bodyPr wrap="square" anchor="t">
            <a:spAutoFit/>
          </a:bodyPr>
          <a:lstStyle>
            <a:lvl1pPr marL="0" indent="0">
              <a:buFont typeface="Arial"/>
              <a:buNone/>
              <a:defRPr lang="en-US" sz="2400" b="0" i="0" kern="1200" cap="all" baseline="0" dirty="0">
                <a:solidFill>
                  <a:schemeClr val="tx1"/>
                </a:solidFill>
                <a:latin typeface="Gill Sans MT"/>
                <a:ea typeface="+mn-ea"/>
                <a:cs typeface="Gill Sans MT"/>
              </a:defRPr>
            </a:lvl1pPr>
          </a:lstStyle>
          <a:p>
            <a:pPr marL="0" lvl="0" indent="0" algn="l" defTabSz="548626" rtl="0" eaLnBrk="1" latinLnBrk="0" hangingPunct="1">
              <a:spcBef>
                <a:spcPct val="20000"/>
              </a:spcBef>
              <a:buClr>
                <a:schemeClr val="tx1"/>
              </a:buClr>
              <a:buSzPct val="70000"/>
              <a:buFont typeface="Arial"/>
              <a:buNone/>
            </a:pPr>
            <a:r>
              <a:rPr lang="nl-BE" dirty="0"/>
              <a:t>Click to edit Master Subtitle Style</a:t>
            </a:r>
            <a:endParaRPr lang="en-US" dirty="0"/>
          </a:p>
        </p:txBody>
      </p:sp>
    </p:spTree>
    <p:extLst>
      <p:ext uri="{BB962C8B-B14F-4D97-AF65-F5344CB8AC3E}">
        <p14:creationId xmlns:p14="http://schemas.microsoft.com/office/powerpoint/2010/main" val="948678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Colour divider">
    <p:bg>
      <p:bgPr>
        <a:gradFill>
          <a:gsLst>
            <a:gs pos="53000">
              <a:srgbClr val="FFFF00"/>
            </a:gs>
            <a:gs pos="30000">
              <a:schemeClr val="accent6"/>
            </a:gs>
            <a:gs pos="86000">
              <a:srgbClr val="00B0F0"/>
            </a:gs>
          </a:gsLst>
          <a:lin ang="27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03201" y="3155831"/>
            <a:ext cx="11785600" cy="543675"/>
          </a:xfrm>
        </p:spPr>
        <p:txBody>
          <a:bodyPr anchor="ctr"/>
          <a:lstStyle>
            <a:lvl1pPr algn="ct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2128199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4EEDE-4FB0-14D8-7417-0B8C7A226607}"/>
              </a:ext>
            </a:extLst>
          </p:cNvPr>
          <p:cNvSpPr>
            <a:spLocks noGrp="1"/>
          </p:cNvSpPr>
          <p:nvPr>
            <p:ph type="title"/>
          </p:nvPr>
        </p:nvSpPr>
        <p:spPr>
          <a:xfrm>
            <a:off x="2572800" y="346671"/>
            <a:ext cx="9312675" cy="543675"/>
          </a:xfrm>
        </p:spPr>
        <p:txBody>
          <a:bodyPr/>
          <a:lstStyle/>
          <a:p>
            <a:r>
              <a:rPr lang="en-US" dirty="0"/>
              <a:t>Click to edit Master title style</a:t>
            </a:r>
            <a:endParaRPr lang="LID4096" dirty="0"/>
          </a:p>
        </p:txBody>
      </p:sp>
      <p:sp>
        <p:nvSpPr>
          <p:cNvPr id="3" name="Rectangle 2">
            <a:extLst>
              <a:ext uri="{FF2B5EF4-FFF2-40B4-BE49-F238E27FC236}">
                <a16:creationId xmlns:a16="http://schemas.microsoft.com/office/drawing/2014/main" id="{01DC4F38-F189-79A8-47C1-D6B2E66A401A}"/>
              </a:ext>
            </a:extLst>
          </p:cNvPr>
          <p:cNvSpPr/>
          <p:nvPr userDrawn="1"/>
        </p:nvSpPr>
        <p:spPr>
          <a:xfrm>
            <a:off x="0" y="0"/>
            <a:ext cx="2275200" cy="6858000"/>
          </a:xfrm>
          <a:prstGeom prst="rect">
            <a:avLst/>
          </a:prstGeom>
          <a:gradFill>
            <a:gsLst>
              <a:gs pos="53000">
                <a:srgbClr val="FFFF00"/>
              </a:gs>
              <a:gs pos="21000">
                <a:schemeClr val="accent6"/>
              </a:gs>
              <a:gs pos="85000">
                <a:srgbClr val="00B0F0"/>
              </a:gs>
            </a:gsLst>
            <a:lin ang="27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sz="1867"/>
          </a:p>
        </p:txBody>
      </p:sp>
      <p:sp>
        <p:nvSpPr>
          <p:cNvPr id="5" name="Text Placeholder 2">
            <a:extLst>
              <a:ext uri="{FF2B5EF4-FFF2-40B4-BE49-F238E27FC236}">
                <a16:creationId xmlns:a16="http://schemas.microsoft.com/office/drawing/2014/main" id="{9A7F4D67-B662-920A-9717-8ACB8A08B975}"/>
              </a:ext>
            </a:extLst>
          </p:cNvPr>
          <p:cNvSpPr>
            <a:spLocks noGrp="1"/>
          </p:cNvSpPr>
          <p:nvPr>
            <p:ph idx="1" hasCustomPrompt="1"/>
          </p:nvPr>
        </p:nvSpPr>
        <p:spPr>
          <a:xfrm>
            <a:off x="2572800" y="1437640"/>
            <a:ext cx="9312675" cy="4699000"/>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435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1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4"/>
          <p:cNvSpPr>
            <a:spLocks noGrp="1"/>
          </p:cNvSpPr>
          <p:nvPr>
            <p:ph type="sldNum" sz="quarter" idx="12"/>
          </p:nvPr>
        </p:nvSpPr>
        <p:spPr/>
        <p:txBody>
          <a:bodyPr/>
          <a:lstStyle/>
          <a:p>
            <a:fld id="{8836216C-5BC3-7C44-80F8-E30864FFC228}" type="slidenum">
              <a:rPr lang="en-US" smtClean="0"/>
              <a:t>‹#›</a:t>
            </a:fld>
            <a:endParaRPr lang="en-US"/>
          </a:p>
        </p:txBody>
      </p:sp>
      <p:sp>
        <p:nvSpPr>
          <p:cNvPr id="6" name="Text Placeholder 4"/>
          <p:cNvSpPr>
            <a:spLocks noGrp="1"/>
          </p:cNvSpPr>
          <p:nvPr>
            <p:ph type="body" sz="quarter" idx="14" hasCustomPrompt="1"/>
          </p:nvPr>
        </p:nvSpPr>
        <p:spPr>
          <a:xfrm>
            <a:off x="214175" y="768421"/>
            <a:ext cx="11671300" cy="461665"/>
          </a:xfrm>
        </p:spPr>
        <p:txBody>
          <a:bodyPr wrap="square" anchor="t">
            <a:spAutoFit/>
          </a:bodyPr>
          <a:lstStyle>
            <a:lvl1pPr marL="0" indent="0">
              <a:buFont typeface="Arial"/>
              <a:buNone/>
              <a:defRPr lang="en-US" sz="2400" b="0" i="0" kern="1200" cap="all" baseline="0" dirty="0">
                <a:solidFill>
                  <a:schemeClr val="tx1"/>
                </a:solidFill>
                <a:latin typeface="Gill Sans MT"/>
                <a:ea typeface="+mn-ea"/>
                <a:cs typeface="Gill Sans MT"/>
              </a:defRPr>
            </a:lvl1pPr>
          </a:lstStyle>
          <a:p>
            <a:pPr marL="0" lvl="0" indent="0" algn="l" defTabSz="548626" rtl="0" eaLnBrk="1" latinLnBrk="0" hangingPunct="1">
              <a:spcBef>
                <a:spcPct val="20000"/>
              </a:spcBef>
              <a:buClr>
                <a:schemeClr val="tx1"/>
              </a:buClr>
              <a:buSzPct val="70000"/>
              <a:buFont typeface="Arial"/>
              <a:buNone/>
            </a:pPr>
            <a:r>
              <a:rPr lang="nl-BE" dirty="0"/>
              <a:t>Click to edit Master Subtitle Style</a:t>
            </a:r>
            <a:endParaRPr lang="en-US" dirty="0"/>
          </a:p>
        </p:txBody>
      </p:sp>
    </p:spTree>
    <p:extLst>
      <p:ext uri="{BB962C8B-B14F-4D97-AF65-F5344CB8AC3E}">
        <p14:creationId xmlns:p14="http://schemas.microsoft.com/office/powerpoint/2010/main" val="2602159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cSld name="Inhoud">
    <p:spTree>
      <p:nvGrpSpPr>
        <p:cNvPr id="1" name=""/>
        <p:cNvGrpSpPr/>
        <p:nvPr/>
      </p:nvGrpSpPr>
      <p:grpSpPr>
        <a:xfrm>
          <a:off x="0" y="0"/>
          <a:ext cx="0" cy="0"/>
          <a:chOff x="0" y="0"/>
          <a:chExt cx="0" cy="0"/>
        </a:xfrm>
      </p:grpSpPr>
      <p:sp>
        <p:nvSpPr>
          <p:cNvPr id="11" name="Subtitle 2">
            <a:extLst>
              <a:ext uri="{FF2B5EF4-FFF2-40B4-BE49-F238E27FC236}">
                <a16:creationId xmlns:a16="http://schemas.microsoft.com/office/drawing/2014/main" id="{CA159809-E0B0-460D-ACA3-15B202813941}"/>
              </a:ext>
            </a:extLst>
          </p:cNvPr>
          <p:cNvSpPr>
            <a:spLocks noGrp="1"/>
          </p:cNvSpPr>
          <p:nvPr>
            <p:ph type="subTitle" idx="11" hasCustomPrompt="1"/>
          </p:nvPr>
        </p:nvSpPr>
        <p:spPr>
          <a:xfrm>
            <a:off x="527054" y="890551"/>
            <a:ext cx="10391111" cy="614904"/>
          </a:xfrm>
        </p:spPr>
        <p:txBody>
          <a:bodyPr>
            <a:noAutofit/>
          </a:bodyPr>
          <a:lstStyle>
            <a:lvl1pPr marL="0" indent="0" algn="l">
              <a:lnSpc>
                <a:spcPct val="100000"/>
              </a:lnSpc>
              <a:spcBef>
                <a:spcPts val="0"/>
              </a:spcBef>
              <a:buNone/>
              <a:defRPr sz="2665" b="1" baseline="0">
                <a:solidFill>
                  <a:schemeClr val="tx1"/>
                </a:solidFill>
              </a:defRPr>
            </a:lvl1pPr>
            <a:lvl2pPr marL="609387" indent="0" algn="ctr">
              <a:buNone/>
              <a:defRPr>
                <a:solidFill>
                  <a:schemeClr val="tx1">
                    <a:tint val="75000"/>
                  </a:schemeClr>
                </a:solidFill>
              </a:defRPr>
            </a:lvl2pPr>
            <a:lvl3pPr marL="1218775" indent="0" algn="ctr">
              <a:buNone/>
              <a:defRPr>
                <a:solidFill>
                  <a:schemeClr val="tx1">
                    <a:tint val="75000"/>
                  </a:schemeClr>
                </a:solidFill>
              </a:defRPr>
            </a:lvl3pPr>
            <a:lvl4pPr marL="1828161" indent="0" algn="ctr">
              <a:buNone/>
              <a:defRPr>
                <a:solidFill>
                  <a:schemeClr val="tx1">
                    <a:tint val="75000"/>
                  </a:schemeClr>
                </a:solidFill>
              </a:defRPr>
            </a:lvl4pPr>
            <a:lvl5pPr marL="2437546" indent="0" algn="ctr">
              <a:buNone/>
              <a:defRPr>
                <a:solidFill>
                  <a:schemeClr val="tx1">
                    <a:tint val="75000"/>
                  </a:schemeClr>
                </a:solidFill>
              </a:defRPr>
            </a:lvl5pPr>
            <a:lvl6pPr marL="3046933" indent="0" algn="ctr">
              <a:buNone/>
              <a:defRPr>
                <a:solidFill>
                  <a:schemeClr val="tx1">
                    <a:tint val="75000"/>
                  </a:schemeClr>
                </a:solidFill>
              </a:defRPr>
            </a:lvl6pPr>
            <a:lvl7pPr marL="3656321" indent="0" algn="ctr">
              <a:buNone/>
              <a:defRPr>
                <a:solidFill>
                  <a:schemeClr val="tx1">
                    <a:tint val="75000"/>
                  </a:schemeClr>
                </a:solidFill>
              </a:defRPr>
            </a:lvl7pPr>
            <a:lvl8pPr marL="4265707" indent="0" algn="ctr">
              <a:buNone/>
              <a:defRPr>
                <a:solidFill>
                  <a:schemeClr val="tx1">
                    <a:tint val="75000"/>
                  </a:schemeClr>
                </a:solidFill>
              </a:defRPr>
            </a:lvl8pPr>
            <a:lvl9pPr marL="4875094" indent="0" algn="ctr">
              <a:buNone/>
              <a:defRPr>
                <a:solidFill>
                  <a:schemeClr val="tx1">
                    <a:tint val="75000"/>
                  </a:schemeClr>
                </a:solidFill>
              </a:defRPr>
            </a:lvl9pPr>
          </a:lstStyle>
          <a:p>
            <a:r>
              <a:rPr lang="en-US" noProof="0" dirty="0" err="1"/>
              <a:t>Subtitel</a:t>
            </a:r>
            <a:endParaRPr lang="nl-BE" noProof="0" dirty="0"/>
          </a:p>
        </p:txBody>
      </p:sp>
      <p:sp>
        <p:nvSpPr>
          <p:cNvPr id="12" name="Titel 1">
            <a:extLst>
              <a:ext uri="{FF2B5EF4-FFF2-40B4-BE49-F238E27FC236}">
                <a16:creationId xmlns:a16="http://schemas.microsoft.com/office/drawing/2014/main" id="{8EB72AD0-9C84-420F-9318-307F0C527747}"/>
              </a:ext>
            </a:extLst>
          </p:cNvPr>
          <p:cNvSpPr>
            <a:spLocks noGrp="1"/>
          </p:cNvSpPr>
          <p:nvPr>
            <p:ph type="title" hasCustomPrompt="1"/>
          </p:nvPr>
        </p:nvSpPr>
        <p:spPr>
          <a:xfrm>
            <a:off x="527052" y="408715"/>
            <a:ext cx="11040533" cy="666657"/>
          </a:xfrm>
        </p:spPr>
        <p:txBody>
          <a:bodyPr anchor="b" anchorCtr="0"/>
          <a:lstStyle>
            <a:lvl1pPr>
              <a:defRPr sz="3732">
                <a:solidFill>
                  <a:schemeClr val="tx1"/>
                </a:solidFill>
              </a:defRPr>
            </a:lvl1pPr>
          </a:lstStyle>
          <a:p>
            <a:r>
              <a:rPr lang="nl-NL" dirty="0"/>
              <a:t>Titel</a:t>
            </a:r>
            <a:endParaRPr lang="nl-BE" dirty="0"/>
          </a:p>
        </p:txBody>
      </p:sp>
      <p:sp>
        <p:nvSpPr>
          <p:cNvPr id="10" name="Text Placeholder 2">
            <a:extLst>
              <a:ext uri="{FF2B5EF4-FFF2-40B4-BE49-F238E27FC236}">
                <a16:creationId xmlns:a16="http://schemas.microsoft.com/office/drawing/2014/main" id="{CEA44F96-186E-E843-B0DF-7CDDB1FAFC25}"/>
              </a:ext>
            </a:extLst>
          </p:cNvPr>
          <p:cNvSpPr>
            <a:spLocks noGrp="1"/>
          </p:cNvSpPr>
          <p:nvPr>
            <p:ph type="body" sz="quarter" idx="12"/>
          </p:nvPr>
        </p:nvSpPr>
        <p:spPr>
          <a:xfrm>
            <a:off x="527052" y="1504954"/>
            <a:ext cx="11040533" cy="485563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078576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F9683-6DAE-40A2-9AFA-FCBBAE9BB8CB}"/>
              </a:ext>
            </a:extLst>
          </p:cNvPr>
          <p:cNvSpPr>
            <a:spLocks noGrp="1"/>
          </p:cNvSpPr>
          <p:nvPr>
            <p:ph type="title"/>
          </p:nvPr>
        </p:nvSpPr>
        <p:spPr>
          <a:xfrm>
            <a:off x="251013" y="175898"/>
            <a:ext cx="11102788" cy="666786"/>
          </a:xfrm>
          <a:prstGeom prst="rect">
            <a:avLst/>
          </a:prstGeom>
        </p:spPr>
        <p:txBody>
          <a:bodyPr/>
          <a:lstStyle>
            <a:lvl1pPr>
              <a:defRPr sz="3733" b="1"/>
            </a:lvl1pPr>
          </a:lstStyle>
          <a:p>
            <a:r>
              <a:rPr lang="en-US" dirty="0"/>
              <a:t>Click to edit Master title style</a:t>
            </a:r>
            <a:endParaRPr lang="en-GB" dirty="0"/>
          </a:p>
        </p:txBody>
      </p:sp>
    </p:spTree>
    <p:extLst>
      <p:ext uri="{BB962C8B-B14F-4D97-AF65-F5344CB8AC3E}">
        <p14:creationId xmlns:p14="http://schemas.microsoft.com/office/powerpoint/2010/main" val="6195149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itle and Subtitle ">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5152" y="256032"/>
            <a:ext cx="10521696" cy="609600"/>
          </a:xfrm>
        </p:spPr>
        <p:txBody>
          <a:bodyPr anchor="ctr" anchorCtr="0">
            <a:noAutofit/>
          </a:bodyPr>
          <a:lstStyle>
            <a:lvl1pPr algn="ctr">
              <a:defRPr baseline="0">
                <a:solidFill>
                  <a:schemeClr val="tx2"/>
                </a:solidFill>
              </a:defRPr>
            </a:lvl1pPr>
          </a:lstStyle>
          <a:p>
            <a:r>
              <a:rPr lang="en-US" dirty="0"/>
              <a:t>Click to Edit Title</a:t>
            </a:r>
          </a:p>
        </p:txBody>
      </p:sp>
      <p:sp>
        <p:nvSpPr>
          <p:cNvPr id="5" name="Text Placeholder 2"/>
          <p:cNvSpPr>
            <a:spLocks noGrp="1"/>
          </p:cNvSpPr>
          <p:nvPr>
            <p:ph type="body" sz="quarter" idx="11" hasCustomPrompt="1"/>
          </p:nvPr>
        </p:nvSpPr>
        <p:spPr>
          <a:xfrm flipH="1">
            <a:off x="835152" y="853440"/>
            <a:ext cx="10521696" cy="365760"/>
          </a:xfrm>
        </p:spPr>
        <p:txBody>
          <a:bodyPr wrap="square" anchor="ctr" anchorCtr="0">
            <a:noAutofit/>
          </a:bodyPr>
          <a:lstStyle>
            <a:lvl1pPr marL="0" indent="0" algn="ctr">
              <a:lnSpc>
                <a:spcPct val="100000"/>
              </a:lnSpc>
              <a:spcBef>
                <a:spcPts val="0"/>
              </a:spcBef>
              <a:buFont typeface="Arial" pitchFamily="34" charset="0"/>
              <a:buNone/>
              <a:defRPr sz="2933" b="0" cap="none" baseline="0">
                <a:solidFill>
                  <a:schemeClr val="accent1"/>
                </a:solidFill>
                <a:latin typeface="+mj-lt"/>
              </a:defRPr>
            </a:lvl1pPr>
          </a:lstStyle>
          <a:p>
            <a:pPr lvl="0"/>
            <a:r>
              <a:rPr lang="en-US" dirty="0"/>
              <a:t>Click to edit subtitle</a:t>
            </a:r>
          </a:p>
        </p:txBody>
      </p:sp>
      <p:sp>
        <p:nvSpPr>
          <p:cNvPr id="4" name="Slide Number Placeholder 3"/>
          <p:cNvSpPr>
            <a:spLocks noGrp="1"/>
          </p:cNvSpPr>
          <p:nvPr>
            <p:ph type="sldNum" sz="quarter" idx="13"/>
          </p:nvPr>
        </p:nvSpPr>
        <p:spPr>
          <a:xfrm>
            <a:off x="5486400" y="6339840"/>
            <a:ext cx="1219200" cy="307776"/>
          </a:xfrm>
          <a:prstGeom prst="rect">
            <a:avLst/>
          </a:prstGeom>
        </p:spPr>
        <p:txBody>
          <a:bodyPr/>
          <a:lstStyle/>
          <a:p>
            <a:fld id="{4976208B-6111-490B-8CEC-FFB249DB2100}" type="slidenum">
              <a:rPr lang="en-US" smtClean="0"/>
              <a:pPr/>
              <a:t>‹#›</a:t>
            </a:fld>
            <a:endParaRPr lang="en-US" dirty="0"/>
          </a:p>
        </p:txBody>
      </p:sp>
    </p:spTree>
    <p:extLst>
      <p:ext uri="{BB962C8B-B14F-4D97-AF65-F5344CB8AC3E}">
        <p14:creationId xmlns:p14="http://schemas.microsoft.com/office/powerpoint/2010/main" val="2599788710"/>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14175" y="346671"/>
            <a:ext cx="11671300" cy="543675"/>
          </a:xfrm>
          <a:prstGeom prst="rect">
            <a:avLst/>
          </a:prstGeom>
        </p:spPr>
        <p:txBody>
          <a:bodyPr vert="horz" wrap="square" lIns="91440" tIns="45720" rIns="91440" bIns="45720" rtlCol="0" anchor="b" anchorCtr="0">
            <a:spAutoFit/>
          </a:bodyPr>
          <a:lstStyle/>
          <a:p>
            <a:r>
              <a:rPr lang="en-US"/>
              <a:t>Click to edit Master title style</a:t>
            </a:r>
            <a:endParaRPr lang="en-US" dirty="0"/>
          </a:p>
        </p:txBody>
      </p:sp>
      <p:sp>
        <p:nvSpPr>
          <p:cNvPr id="3" name="Text Placeholder 2"/>
          <p:cNvSpPr>
            <a:spLocks noGrp="1"/>
          </p:cNvSpPr>
          <p:nvPr>
            <p:ph type="body" idx="1"/>
          </p:nvPr>
        </p:nvSpPr>
        <p:spPr>
          <a:xfrm>
            <a:off x="214175" y="1437640"/>
            <a:ext cx="11671300" cy="4699000"/>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4166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 id="2147483670" r:id="rId9"/>
    <p:sldLayoutId id="2147483673" r:id="rId10"/>
    <p:sldLayoutId id="2147483690"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548626" rtl="0" eaLnBrk="1" latinLnBrk="0" hangingPunct="1">
        <a:spcBef>
          <a:spcPct val="0"/>
        </a:spcBef>
        <a:buNone/>
        <a:defRPr sz="2933" b="0" i="0" kern="1200" cap="all">
          <a:solidFill>
            <a:schemeClr val="accent6"/>
          </a:solidFill>
          <a:latin typeface="Gill Sans MT"/>
          <a:ea typeface="+mj-ea"/>
          <a:cs typeface="Gill Sans MT"/>
        </a:defRPr>
      </a:lvl1pPr>
    </p:titleStyle>
    <p:bodyStyle>
      <a:lvl1pPr marL="411470" indent="-411470" algn="l" defTabSz="548626" rtl="0" eaLnBrk="1" latinLnBrk="0" hangingPunct="1">
        <a:spcBef>
          <a:spcPct val="20000"/>
        </a:spcBef>
        <a:buClr>
          <a:schemeClr val="tx2"/>
        </a:buClr>
        <a:buSzPct val="100000"/>
        <a:buFont typeface="Arial" panose="020B0604020202020204" pitchFamily="34" charset="0"/>
        <a:buChar char="•"/>
        <a:defRPr sz="2400" b="0" i="0" kern="1200">
          <a:solidFill>
            <a:srgbClr val="000000"/>
          </a:solidFill>
          <a:latin typeface="Gill Sans MT"/>
          <a:ea typeface="+mn-ea"/>
          <a:cs typeface="Gill Sans MT"/>
        </a:defRPr>
      </a:lvl1pPr>
      <a:lvl2pPr marL="891518" indent="-342891" algn="l" defTabSz="548626" rtl="0" eaLnBrk="1" latinLnBrk="0" hangingPunct="1">
        <a:spcBef>
          <a:spcPct val="20000"/>
        </a:spcBef>
        <a:buClr>
          <a:schemeClr val="tx1"/>
        </a:buClr>
        <a:buSzPct val="100000"/>
        <a:buFont typeface="Arial" panose="020B0604020202020204" pitchFamily="34" charset="0"/>
        <a:buChar char="•"/>
        <a:defRPr sz="2160" b="0" i="0" kern="1200">
          <a:solidFill>
            <a:srgbClr val="000000"/>
          </a:solidFill>
          <a:latin typeface="Gill Sans MT"/>
          <a:ea typeface="+mn-ea"/>
          <a:cs typeface="Gill Sans MT"/>
        </a:defRPr>
      </a:lvl2pPr>
      <a:lvl3pPr marL="1371566" indent="-274313" algn="l" defTabSz="548626" rtl="0" eaLnBrk="1" latinLnBrk="0" hangingPunct="1">
        <a:spcBef>
          <a:spcPct val="20000"/>
        </a:spcBef>
        <a:buClr>
          <a:schemeClr val="tx2"/>
        </a:buClr>
        <a:buSzPct val="100000"/>
        <a:buFont typeface="Arial" panose="020B0604020202020204" pitchFamily="34" charset="0"/>
        <a:buChar char="•"/>
        <a:defRPr sz="1920" b="0" i="0" kern="1200">
          <a:solidFill>
            <a:srgbClr val="000000"/>
          </a:solidFill>
          <a:latin typeface="Gill Sans MT"/>
          <a:ea typeface="+mn-ea"/>
          <a:cs typeface="Gill Sans MT"/>
        </a:defRPr>
      </a:lvl3pPr>
      <a:lvl4pPr marL="1920192" indent="-274313" algn="l" defTabSz="548626" rtl="0" eaLnBrk="1" latinLnBrk="0" hangingPunct="1">
        <a:spcBef>
          <a:spcPct val="20000"/>
        </a:spcBef>
        <a:buClr>
          <a:schemeClr val="tx1"/>
        </a:buClr>
        <a:buSzPct val="100000"/>
        <a:buFont typeface="Arial" panose="020B0604020202020204" pitchFamily="34" charset="0"/>
        <a:buChar char="•"/>
        <a:defRPr sz="1920" b="0" i="0" kern="1200">
          <a:solidFill>
            <a:srgbClr val="000000"/>
          </a:solidFill>
          <a:latin typeface="Gill Sans MT"/>
          <a:ea typeface="+mn-ea"/>
          <a:cs typeface="Gill Sans MT"/>
        </a:defRPr>
      </a:lvl4pPr>
      <a:lvl5pPr marL="2468818" indent="-274313" algn="l" defTabSz="548626" rtl="0" eaLnBrk="1" latinLnBrk="0" hangingPunct="1">
        <a:spcBef>
          <a:spcPct val="20000"/>
        </a:spcBef>
        <a:buClr>
          <a:schemeClr val="tx2"/>
        </a:buClr>
        <a:buSzPct val="100000"/>
        <a:buFont typeface="Arial" panose="020B0604020202020204" pitchFamily="34" charset="0"/>
        <a:buChar char="•"/>
        <a:defRPr sz="1920" b="0" i="0" kern="1200">
          <a:solidFill>
            <a:srgbClr val="000000"/>
          </a:solidFill>
          <a:latin typeface="Gill Sans MT"/>
          <a:ea typeface="+mn-ea"/>
          <a:cs typeface="Gill Sans MT"/>
        </a:defRPr>
      </a:lvl5pPr>
      <a:lvl6pPr marL="3017445" indent="-274313" algn="l" defTabSz="548626" rtl="0" eaLnBrk="1" latinLnBrk="0" hangingPunct="1">
        <a:spcBef>
          <a:spcPct val="20000"/>
        </a:spcBef>
        <a:buFont typeface="Arial"/>
        <a:buChar char="•"/>
        <a:defRPr sz="2400" kern="1200">
          <a:solidFill>
            <a:schemeClr val="tx1"/>
          </a:solidFill>
          <a:latin typeface="+mn-lt"/>
          <a:ea typeface="+mn-ea"/>
          <a:cs typeface="+mn-cs"/>
        </a:defRPr>
      </a:lvl6pPr>
      <a:lvl7pPr marL="3566071" indent="-274313" algn="l" defTabSz="548626" rtl="0" eaLnBrk="1" latinLnBrk="0" hangingPunct="1">
        <a:spcBef>
          <a:spcPct val="20000"/>
        </a:spcBef>
        <a:buFont typeface="Arial"/>
        <a:buChar char="•"/>
        <a:defRPr sz="2400" kern="1200">
          <a:solidFill>
            <a:schemeClr val="tx1"/>
          </a:solidFill>
          <a:latin typeface="+mn-lt"/>
          <a:ea typeface="+mn-ea"/>
          <a:cs typeface="+mn-cs"/>
        </a:defRPr>
      </a:lvl7pPr>
      <a:lvl8pPr marL="4114697" indent="-274313" algn="l" defTabSz="548626" rtl="0" eaLnBrk="1" latinLnBrk="0" hangingPunct="1">
        <a:spcBef>
          <a:spcPct val="20000"/>
        </a:spcBef>
        <a:buFont typeface="Arial"/>
        <a:buChar char="•"/>
        <a:defRPr sz="2400" kern="1200">
          <a:solidFill>
            <a:schemeClr val="tx1"/>
          </a:solidFill>
          <a:latin typeface="+mn-lt"/>
          <a:ea typeface="+mn-ea"/>
          <a:cs typeface="+mn-cs"/>
        </a:defRPr>
      </a:lvl8pPr>
      <a:lvl9pPr marL="4663323" indent="-274313" algn="l" defTabSz="548626" rtl="0" eaLnBrk="1" latinLnBrk="0" hangingPunct="1">
        <a:spcBef>
          <a:spcPct val="20000"/>
        </a:spcBef>
        <a:buFont typeface="Arial"/>
        <a:buChar char="•"/>
        <a:defRPr sz="2400" kern="1200">
          <a:solidFill>
            <a:schemeClr val="tx1"/>
          </a:solidFill>
          <a:latin typeface="+mn-lt"/>
          <a:ea typeface="+mn-ea"/>
          <a:cs typeface="+mn-cs"/>
        </a:defRPr>
      </a:lvl9pPr>
    </p:bodyStyle>
    <p:otherStyle>
      <a:defPPr>
        <a:defRPr lang="en-US"/>
      </a:defPPr>
      <a:lvl1pPr marL="0" algn="l" defTabSz="548626" rtl="0" eaLnBrk="1" latinLnBrk="0" hangingPunct="1">
        <a:defRPr sz="2160" kern="1200">
          <a:solidFill>
            <a:schemeClr val="tx1"/>
          </a:solidFill>
          <a:latin typeface="+mn-lt"/>
          <a:ea typeface="+mn-ea"/>
          <a:cs typeface="+mn-cs"/>
        </a:defRPr>
      </a:lvl1pPr>
      <a:lvl2pPr marL="548626" algn="l" defTabSz="548626" rtl="0" eaLnBrk="1" latinLnBrk="0" hangingPunct="1">
        <a:defRPr sz="2160" kern="1200">
          <a:solidFill>
            <a:schemeClr val="tx1"/>
          </a:solidFill>
          <a:latin typeface="+mn-lt"/>
          <a:ea typeface="+mn-ea"/>
          <a:cs typeface="+mn-cs"/>
        </a:defRPr>
      </a:lvl2pPr>
      <a:lvl3pPr marL="1097253" algn="l" defTabSz="548626" rtl="0" eaLnBrk="1" latinLnBrk="0" hangingPunct="1">
        <a:defRPr sz="2160" kern="1200">
          <a:solidFill>
            <a:schemeClr val="tx1"/>
          </a:solidFill>
          <a:latin typeface="+mn-lt"/>
          <a:ea typeface="+mn-ea"/>
          <a:cs typeface="+mn-cs"/>
        </a:defRPr>
      </a:lvl3pPr>
      <a:lvl4pPr marL="1645879" algn="l" defTabSz="548626" rtl="0" eaLnBrk="1" latinLnBrk="0" hangingPunct="1">
        <a:defRPr sz="2160" kern="1200">
          <a:solidFill>
            <a:schemeClr val="tx1"/>
          </a:solidFill>
          <a:latin typeface="+mn-lt"/>
          <a:ea typeface="+mn-ea"/>
          <a:cs typeface="+mn-cs"/>
        </a:defRPr>
      </a:lvl4pPr>
      <a:lvl5pPr marL="2194505" algn="l" defTabSz="548626" rtl="0" eaLnBrk="1" latinLnBrk="0" hangingPunct="1">
        <a:defRPr sz="2160" kern="1200">
          <a:solidFill>
            <a:schemeClr val="tx1"/>
          </a:solidFill>
          <a:latin typeface="+mn-lt"/>
          <a:ea typeface="+mn-ea"/>
          <a:cs typeface="+mn-cs"/>
        </a:defRPr>
      </a:lvl5pPr>
      <a:lvl6pPr marL="2743131" algn="l" defTabSz="548626" rtl="0" eaLnBrk="1" latinLnBrk="0" hangingPunct="1">
        <a:defRPr sz="2160" kern="1200">
          <a:solidFill>
            <a:schemeClr val="tx1"/>
          </a:solidFill>
          <a:latin typeface="+mn-lt"/>
          <a:ea typeface="+mn-ea"/>
          <a:cs typeface="+mn-cs"/>
        </a:defRPr>
      </a:lvl6pPr>
      <a:lvl7pPr marL="3291758" algn="l" defTabSz="548626" rtl="0" eaLnBrk="1" latinLnBrk="0" hangingPunct="1">
        <a:defRPr sz="2160" kern="1200">
          <a:solidFill>
            <a:schemeClr val="tx1"/>
          </a:solidFill>
          <a:latin typeface="+mn-lt"/>
          <a:ea typeface="+mn-ea"/>
          <a:cs typeface="+mn-cs"/>
        </a:defRPr>
      </a:lvl7pPr>
      <a:lvl8pPr marL="3840384" algn="l" defTabSz="548626" rtl="0" eaLnBrk="1" latinLnBrk="0" hangingPunct="1">
        <a:defRPr sz="2160" kern="1200">
          <a:solidFill>
            <a:schemeClr val="tx1"/>
          </a:solidFill>
          <a:latin typeface="+mn-lt"/>
          <a:ea typeface="+mn-ea"/>
          <a:cs typeface="+mn-cs"/>
        </a:defRPr>
      </a:lvl8pPr>
      <a:lvl9pPr marL="4389010" algn="l" defTabSz="548626" rtl="0" eaLnBrk="1" latinLnBrk="0" hangingPunct="1">
        <a:defRPr sz="216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5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476250"/>
            <a:ext cx="10985500"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5971049" y="6486708"/>
            <a:ext cx="243656" cy="241092"/>
          </a:xfrm>
          <a:prstGeom prst="rect">
            <a:avLst/>
          </a:prstGeom>
          <a:ln w="12700">
            <a:miter lim="400000"/>
          </a:ln>
        </p:spPr>
        <p:txBody>
          <a:bodyPr wrap="none" lIns="50800" tIns="50800" rIns="50800" bIns="50800" anchor="b">
            <a:spAutoFit/>
          </a:bodyPr>
          <a:lstStyle>
            <a:lvl1pPr defTabSz="292100">
              <a:defRPr sz="9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150604222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Lst>
  <p:transition spd="med"/>
  <p:txStyles>
    <p:titleStyle>
      <a:lvl1pPr marL="0" marR="0" indent="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4250" b="1" i="0" u="none" strike="noStrike" cap="none" spc="-85" baseline="0">
          <a:solidFill>
            <a:schemeClr val="accent1">
              <a:hueOff val="114395"/>
              <a:lumOff val="-24975"/>
            </a:schemeClr>
          </a:solidFill>
          <a:uFillTx/>
          <a:latin typeface="+mn-lt"/>
          <a:ea typeface="+mn-ea"/>
          <a:cs typeface="+mn-cs"/>
          <a:sym typeface="Helvetica Neue"/>
        </a:defRPr>
      </a:lvl9pPr>
    </p:titleStyle>
    <p:bodyStyle>
      <a:lvl1pPr marL="304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1pPr>
      <a:lvl2pPr marL="609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2pPr>
      <a:lvl3pPr marL="914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3pPr>
      <a:lvl4pPr marL="1219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4pPr>
      <a:lvl5pPr marL="15240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5pPr>
      <a:lvl6pPr marL="18288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6pPr>
      <a:lvl7pPr marL="21336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7pPr>
      <a:lvl8pPr marL="24384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8pPr>
      <a:lvl9pPr marL="2743200" marR="0" indent="-304800" algn="l" defTabSz="1219169" rtl="0" latinLnBrk="0">
        <a:lnSpc>
          <a:spcPct val="90000"/>
        </a:lnSpc>
        <a:spcBef>
          <a:spcPts val="2250"/>
        </a:spcBef>
        <a:spcAft>
          <a:spcPts val="0"/>
        </a:spcAft>
        <a:buClrTx/>
        <a:buSzPct val="123000"/>
        <a:buFontTx/>
        <a:buChar char="•"/>
        <a:tabLst/>
        <a:defRPr sz="2400" b="0"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9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8.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26.jpg"/><Relationship Id="rId4" Type="http://schemas.openxmlformats.org/officeDocument/2006/relationships/image" Target="../media/image49.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53.jp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hyperlink" Target="https://www.inverse.com/input/features/chatbots-and-the-loneliness-epidemic-when-ai-harmony-realdoll-replika-is-more-than-just-a-friend" TargetMode="External"/><Relationship Id="rId13" Type="http://schemas.openxmlformats.org/officeDocument/2006/relationships/hyperlink" Target="https://www.tijd.be/dossier/doorbraak-van-artificial-intelligence-ai/verliefd-op-ai-het-doet-er-niet-toe-dat-er-geen-mens-achter-zit-de-gevoelens-zijn-echt/10465959.html" TargetMode="External"/><Relationship Id="rId3" Type="http://schemas.openxmlformats.org/officeDocument/2006/relationships/hyperlink" Target="https://theconversation.com/i-tried-the-replika-ai-companion-and-can-see-why-users-are-falling-hard-the-app-raises-serious-ethical-questions-200257#:~:text=The%20concerns%20centred%20on%20inappropriate,and%20anxiety%2C%20and%20interact%20socially." TargetMode="External"/><Relationship Id="rId7" Type="http://schemas.openxmlformats.org/officeDocument/2006/relationships/hyperlink" Target="https://www.rollingstone.com/culture/culture-features/ai-companion-dating-emotional-privacy-risks-1234735519/" TargetMode="External"/><Relationship Id="rId12" Type="http://schemas.openxmlformats.org/officeDocument/2006/relationships/hyperlink" Target="https://www.reuters.com/technology/what-happens-when-your-ai-chatbot-stops-loving-you-back-2023-03-18/#:~:text=EXTRA%20FEATURES,whom%20250%2C000%20are%20paying%20subscribers." TargetMode="External"/><Relationship Id="rId2" Type="http://schemas.openxmlformats.org/officeDocument/2006/relationships/image" Target="../media/image57.png"/><Relationship Id="rId1" Type="http://schemas.openxmlformats.org/officeDocument/2006/relationships/slideLayout" Target="../slideLayouts/slideLayout2.xml"/><Relationship Id="rId6" Type="http://schemas.openxmlformats.org/officeDocument/2006/relationships/hyperlink" Target="https://www.theglobeandmail.com/business/article-replika-chatbot-ai-companions/" TargetMode="External"/><Relationship Id="rId11" Type="http://schemas.openxmlformats.org/officeDocument/2006/relationships/hyperlink" Target="https://fortune.com/2023/05/03/inflection-ai-deepmind-cofounder-mustafa-suleyman-pi-chatbot/" TargetMode="External"/><Relationship Id="rId5" Type="http://schemas.openxmlformats.org/officeDocument/2006/relationships/hyperlink" Target="https://www.nytimes.com/2023/05/03/technology/personaltech/ai-chatbot-pi-emotional-support.html" TargetMode="External"/><Relationship Id="rId10" Type="http://schemas.openxmlformats.org/officeDocument/2006/relationships/hyperlink" Target="https://gizmodo.com/ai-chatbot-pi-deepmind-online-therapist-1850408732" TargetMode="External"/><Relationship Id="rId4" Type="http://schemas.openxmlformats.org/officeDocument/2006/relationships/hyperlink" Target="https://www.theprivacywhisperer.com/p/ai-based-companions-like-replika" TargetMode="External"/><Relationship Id="rId9" Type="http://schemas.openxmlformats.org/officeDocument/2006/relationships/hyperlink" Target="https://futurism.com/chatbot-abuse"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jfif"/><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g"/><Relationship Id="rId4" Type="http://schemas.openxmlformats.org/officeDocument/2006/relationships/image" Target="../media/image7.jfif"/></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CD27429-1949-79E1-99EA-DB77F1F66206}"/>
              </a:ext>
            </a:extLst>
          </p:cNvPr>
          <p:cNvPicPr>
            <a:picLocks noGrp="1" noChangeAspect="1"/>
          </p:cNvPicPr>
          <p:nvPr>
            <p:ph type="pic" idx="21"/>
          </p:nvPr>
        </p:nvPicPr>
        <p:blipFill rotWithShape="1">
          <a:blip r:embed="rId2"/>
          <a:srcRect r="7110" b="-1"/>
          <a:stretch/>
        </p:blipFill>
        <p:spPr>
          <a:xfrm>
            <a:off x="20" y="10"/>
            <a:ext cx="12191980" cy="6857990"/>
          </a:xfrm>
          <a:noFill/>
        </p:spPr>
      </p:pic>
    </p:spTree>
    <p:extLst>
      <p:ext uri="{BB962C8B-B14F-4D97-AF65-F5344CB8AC3E}">
        <p14:creationId xmlns:p14="http://schemas.microsoft.com/office/powerpoint/2010/main" val="3740035722"/>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A23B3BC-041C-BAAF-EDDD-0BF3C2B47B05}"/>
              </a:ext>
            </a:extLst>
          </p:cNvPr>
          <p:cNvSpPr>
            <a:spLocks noGrp="1"/>
          </p:cNvSpPr>
          <p:nvPr>
            <p:ph type="title"/>
          </p:nvPr>
        </p:nvSpPr>
        <p:spPr>
          <a:xfrm>
            <a:off x="214175" y="305571"/>
            <a:ext cx="11671300" cy="584775"/>
          </a:xfrm>
        </p:spPr>
        <p:txBody>
          <a:bodyPr/>
          <a:lstStyle/>
          <a:p>
            <a:r>
              <a:rPr lang="fr-BE" sz="3200" dirty="0" err="1">
                <a:solidFill>
                  <a:schemeClr val="tx1"/>
                </a:solidFill>
              </a:rPr>
              <a:t>WHAT</a:t>
            </a:r>
            <a:r>
              <a:rPr lang="fr-BE" sz="3200" dirty="0">
                <a:solidFill>
                  <a:schemeClr val="tx1"/>
                </a:solidFill>
              </a:rPr>
              <a:t> IS AN AI </a:t>
            </a:r>
            <a:r>
              <a:rPr lang="fr-BE" sz="3200" dirty="0" err="1">
                <a:solidFill>
                  <a:schemeClr val="tx1"/>
                </a:solidFill>
              </a:rPr>
              <a:t>COMPANION</a:t>
            </a:r>
            <a:r>
              <a:rPr lang="fr-BE" sz="3200" dirty="0">
                <a:solidFill>
                  <a:schemeClr val="tx1"/>
                </a:solidFill>
              </a:rPr>
              <a:t> </a:t>
            </a:r>
            <a:r>
              <a:rPr lang="fr-BE" sz="3200" dirty="0" err="1">
                <a:solidFill>
                  <a:schemeClr val="tx1"/>
                </a:solidFill>
              </a:rPr>
              <a:t>CHATBOT</a:t>
            </a:r>
            <a:r>
              <a:rPr lang="fr-BE" sz="3200" dirty="0">
                <a:solidFill>
                  <a:schemeClr val="tx1"/>
                </a:solidFill>
              </a:rPr>
              <a:t>: </a:t>
            </a:r>
            <a:r>
              <a:rPr lang="fr-BE" sz="3200" dirty="0" err="1">
                <a:solidFill>
                  <a:schemeClr val="tx1"/>
                </a:solidFill>
              </a:rPr>
              <a:t>MARKET</a:t>
            </a:r>
            <a:endParaRPr lang="LID4096" sz="3200" dirty="0">
              <a:solidFill>
                <a:schemeClr val="tx1"/>
              </a:solidFill>
            </a:endParaRPr>
          </a:p>
        </p:txBody>
      </p:sp>
      <p:pic>
        <p:nvPicPr>
          <p:cNvPr id="7" name="Picture 6" descr="Graphical user interface, text, application, chat or text message&#10;&#10;Description automatically generated">
            <a:extLst>
              <a:ext uri="{FF2B5EF4-FFF2-40B4-BE49-F238E27FC236}">
                <a16:creationId xmlns:a16="http://schemas.microsoft.com/office/drawing/2014/main" id="{B1834C3D-6DF8-61BD-3113-039818FED9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459" y="1315923"/>
            <a:ext cx="7006497" cy="3419990"/>
          </a:xfrm>
          <a:prstGeom prst="rect">
            <a:avLst/>
          </a:prstGeom>
        </p:spPr>
        <p:style>
          <a:lnRef idx="2">
            <a:schemeClr val="accent1"/>
          </a:lnRef>
          <a:fillRef idx="1">
            <a:schemeClr val="lt1"/>
          </a:fillRef>
          <a:effectRef idx="0">
            <a:schemeClr val="accent1"/>
          </a:effectRef>
          <a:fontRef idx="minor">
            <a:schemeClr val="dk1"/>
          </a:fontRef>
        </p:style>
      </p:pic>
      <p:pic>
        <p:nvPicPr>
          <p:cNvPr id="9" name="Picture 8" descr="A picture containing logo, symbol, graphics, white&#10;&#10;Description automatically generated">
            <a:extLst>
              <a:ext uri="{FF2B5EF4-FFF2-40B4-BE49-F238E27FC236}">
                <a16:creationId xmlns:a16="http://schemas.microsoft.com/office/drawing/2014/main" id="{18EC6E72-F982-38D4-E7C3-767F895BD2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4807" y="234114"/>
            <a:ext cx="727688" cy="727688"/>
          </a:xfrm>
          <a:prstGeom prst="rect">
            <a:avLst/>
          </a:prstGeom>
        </p:spPr>
      </p:pic>
      <p:sp>
        <p:nvSpPr>
          <p:cNvPr id="11" name="TextBox 10">
            <a:extLst>
              <a:ext uri="{FF2B5EF4-FFF2-40B4-BE49-F238E27FC236}">
                <a16:creationId xmlns:a16="http://schemas.microsoft.com/office/drawing/2014/main" id="{736FB26A-E9C6-69DF-A121-9D3767D572CE}"/>
              </a:ext>
            </a:extLst>
          </p:cNvPr>
          <p:cNvSpPr txBox="1"/>
          <p:nvPr/>
        </p:nvSpPr>
        <p:spPr>
          <a:xfrm>
            <a:off x="4132911" y="5161490"/>
            <a:ext cx="7443204"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GB" sz="2400" b="0" i="0" dirty="0" err="1">
                <a:solidFill>
                  <a:srgbClr val="202124"/>
                </a:solidFill>
                <a:effectLst/>
                <a:latin typeface="Google Sans"/>
              </a:rPr>
              <a:t>Replika</a:t>
            </a:r>
            <a:r>
              <a:rPr lang="en-GB" sz="2400" b="0" i="0" dirty="0">
                <a:solidFill>
                  <a:srgbClr val="202124"/>
                </a:solidFill>
                <a:effectLst/>
                <a:latin typeface="Google Sans"/>
              </a:rPr>
              <a:t> says it has </a:t>
            </a:r>
            <a:r>
              <a:rPr lang="en-GB" sz="2400" b="0" i="0" dirty="0">
                <a:solidFill>
                  <a:srgbClr val="040C28"/>
                </a:solidFill>
                <a:effectLst/>
                <a:latin typeface="Google Sans"/>
              </a:rPr>
              <a:t>2 million</a:t>
            </a:r>
            <a:r>
              <a:rPr lang="en-GB" sz="2400" b="0" i="0" dirty="0">
                <a:solidFill>
                  <a:srgbClr val="202124"/>
                </a:solidFill>
                <a:effectLst/>
                <a:latin typeface="Google Sans"/>
              </a:rPr>
              <a:t> total users, of whom 250,000 are paying subscribers. </a:t>
            </a:r>
            <a:endParaRPr lang="LID4096" sz="2400" dirty="0"/>
          </a:p>
        </p:txBody>
      </p:sp>
    </p:spTree>
    <p:extLst>
      <p:ext uri="{BB962C8B-B14F-4D97-AF65-F5344CB8AC3E}">
        <p14:creationId xmlns:p14="http://schemas.microsoft.com/office/powerpoint/2010/main" val="3282233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98960A-F156-2010-4D0E-E24782CCC690}"/>
              </a:ext>
            </a:extLst>
          </p:cNvPr>
          <p:cNvSpPr/>
          <p:nvPr/>
        </p:nvSpPr>
        <p:spPr>
          <a:xfrm>
            <a:off x="0" y="0"/>
            <a:ext cx="12192000" cy="6857989"/>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4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81F6D261-D5CD-ED00-3C40-3BC1155742AA}"/>
              </a:ext>
            </a:extLst>
          </p:cNvPr>
          <p:cNvSpPr>
            <a:spLocks noGrp="1"/>
          </p:cNvSpPr>
          <p:nvPr>
            <p:ph type="title"/>
          </p:nvPr>
        </p:nvSpPr>
        <p:spPr>
          <a:xfrm>
            <a:off x="260350" y="2967602"/>
            <a:ext cx="11671300" cy="543675"/>
          </a:xfrm>
        </p:spPr>
        <p:txBody>
          <a:bodyPr vert="horz" lIns="91440" tIns="45720" rIns="91440" bIns="45720" rtlCol="0" anchor="ctr">
            <a:normAutofit/>
          </a:bodyPr>
          <a:lstStyle/>
          <a:p>
            <a:pPr algn="ctr" defTabSz="914400">
              <a:lnSpc>
                <a:spcPct val="90000"/>
              </a:lnSpc>
            </a:pPr>
            <a:r>
              <a:rPr lang="en-US" sz="3200" dirty="0">
                <a:solidFill>
                  <a:schemeClr val="tx1">
                    <a:lumMod val="85000"/>
                    <a:lumOff val="15000"/>
                  </a:schemeClr>
                </a:solidFill>
                <a:latin typeface="+mj-lt"/>
                <a:cs typeface="+mj-cs"/>
              </a:rPr>
              <a:t>PART </a:t>
            </a:r>
            <a:r>
              <a:rPr lang="en-US" sz="3200" dirty="0" err="1">
                <a:solidFill>
                  <a:schemeClr val="tx1">
                    <a:lumMod val="85000"/>
                    <a:lumOff val="15000"/>
                  </a:schemeClr>
                </a:solidFill>
                <a:latin typeface="+mj-lt"/>
                <a:cs typeface="+mj-cs"/>
              </a:rPr>
              <a:t>I1</a:t>
            </a:r>
            <a:r>
              <a:rPr lang="en-US" sz="3200" dirty="0">
                <a:solidFill>
                  <a:schemeClr val="tx1">
                    <a:lumMod val="85000"/>
                    <a:lumOff val="15000"/>
                  </a:schemeClr>
                </a:solidFill>
                <a:latin typeface="+mj-lt"/>
                <a:cs typeface="+mj-cs"/>
              </a:rPr>
              <a:t>: HOW DO THESE PLATFORMS WORK?</a:t>
            </a:r>
          </a:p>
        </p:txBody>
      </p:sp>
      <p:sp>
        <p:nvSpPr>
          <p:cNvPr id="4" name="TextBox 3">
            <a:extLst>
              <a:ext uri="{FF2B5EF4-FFF2-40B4-BE49-F238E27FC236}">
                <a16:creationId xmlns:a16="http://schemas.microsoft.com/office/drawing/2014/main" id="{1B589F74-840C-50A0-A02A-FEA409AC154E}"/>
              </a:ext>
            </a:extLst>
          </p:cNvPr>
          <p:cNvSpPr txBox="1"/>
          <p:nvPr/>
        </p:nvSpPr>
        <p:spPr>
          <a:xfrm>
            <a:off x="10652796" y="6478879"/>
            <a:ext cx="153920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Gill Sans MT" panose="020B0502020104020203"/>
                <a:ea typeface="+mn-ea"/>
                <a:cs typeface="+mn-cs"/>
              </a:rPr>
              <a:t>@GMDEKETELAERE</a:t>
            </a:r>
            <a:endParaRPr kumimoji="0" lang="en-US" sz="1200" b="0" i="0" u="none" strike="noStrike" kern="1200" cap="none" spc="0" normalizeH="0" baseline="0" noProof="0" dirty="0" err="1">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34844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23B42535-47A5-4D1E-99F6-5D5A171D76D6}"/>
              </a:ext>
            </a:extLst>
          </p:cNvPr>
          <p:cNvSpPr txBox="1">
            <a:spLocks/>
          </p:cNvSpPr>
          <p:nvPr/>
        </p:nvSpPr>
        <p:spPr>
          <a:xfrm>
            <a:off x="640168" y="862996"/>
            <a:ext cx="10521696" cy="609600"/>
          </a:xfrm>
          <a:prstGeom prst="rect">
            <a:avLst/>
          </a:prstGeom>
        </p:spPr>
        <p:txBody>
          <a:bodyPr vert="horz" wrap="square" lIns="121920" tIns="60960" rIns="121920" bIns="60960" rtlCol="0" anchor="ctr" anchorCtr="0">
            <a:noAutofit/>
          </a:bodyPr>
          <a:lstStyle>
            <a:lvl1pPr algn="ctr" defTabSz="182880" rtl="0" eaLnBrk="1" latinLnBrk="0" hangingPunct="1">
              <a:spcBef>
                <a:spcPct val="0"/>
              </a:spcBef>
              <a:buNone/>
              <a:defRPr lang="en-US" sz="2800" kern="1200" cap="none" baseline="0" dirty="0">
                <a:solidFill>
                  <a:schemeClr val="tx2"/>
                </a:solidFill>
                <a:latin typeface="+mj-lt"/>
                <a:ea typeface="+mj-ea"/>
                <a:cs typeface="+mj-cs"/>
              </a:defRPr>
            </a:lvl1pPr>
          </a:lstStyle>
          <a:p>
            <a:endParaRPr lang="LID4096" sz="3733" b="1" dirty="0"/>
          </a:p>
        </p:txBody>
      </p:sp>
      <p:pic>
        <p:nvPicPr>
          <p:cNvPr id="23" name="Picture 22" descr="Shape&#10;&#10;Description automatically generated with medium confidence">
            <a:extLst>
              <a:ext uri="{FF2B5EF4-FFF2-40B4-BE49-F238E27FC236}">
                <a16:creationId xmlns:a16="http://schemas.microsoft.com/office/drawing/2014/main" id="{D73D8E8A-E64B-8901-C4CF-09C0B4E52C65}"/>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169314" y="1367117"/>
            <a:ext cx="312449" cy="402279"/>
          </a:xfrm>
          <a:prstGeom prst="rect">
            <a:avLst/>
          </a:prstGeom>
        </p:spPr>
      </p:pic>
      <p:sp>
        <p:nvSpPr>
          <p:cNvPr id="29" name="TextBox 28">
            <a:extLst>
              <a:ext uri="{FF2B5EF4-FFF2-40B4-BE49-F238E27FC236}">
                <a16:creationId xmlns:a16="http://schemas.microsoft.com/office/drawing/2014/main" id="{C886BD4E-AFD4-D2D7-8048-1CD491752384}"/>
              </a:ext>
            </a:extLst>
          </p:cNvPr>
          <p:cNvSpPr txBox="1"/>
          <p:nvPr/>
        </p:nvSpPr>
        <p:spPr>
          <a:xfrm>
            <a:off x="2538861" y="1420644"/>
            <a:ext cx="2621872" cy="338554"/>
          </a:xfrm>
          <a:prstGeom prst="rect">
            <a:avLst/>
          </a:prstGeom>
          <a:noFill/>
        </p:spPr>
        <p:txBody>
          <a:bodyPr wrap="none" rtlCol="0">
            <a:spAutoFit/>
          </a:bodyPr>
          <a:lstStyle/>
          <a:p>
            <a:r>
              <a:rPr lang="fr-BE" sz="1600" b="1" dirty="0"/>
              <a:t>PLATFORM PROVIDERS</a:t>
            </a:r>
            <a:endParaRPr lang="LID4096" sz="1600" b="1" dirty="0"/>
          </a:p>
        </p:txBody>
      </p:sp>
      <p:sp>
        <p:nvSpPr>
          <p:cNvPr id="30" name="TextBox 29">
            <a:extLst>
              <a:ext uri="{FF2B5EF4-FFF2-40B4-BE49-F238E27FC236}">
                <a16:creationId xmlns:a16="http://schemas.microsoft.com/office/drawing/2014/main" id="{34986C13-4C98-9A3F-C03B-392D20C94B43}"/>
              </a:ext>
            </a:extLst>
          </p:cNvPr>
          <p:cNvSpPr txBox="1"/>
          <p:nvPr/>
        </p:nvSpPr>
        <p:spPr>
          <a:xfrm>
            <a:off x="9320666" y="1438399"/>
            <a:ext cx="1404039" cy="338554"/>
          </a:xfrm>
          <a:prstGeom prst="rect">
            <a:avLst/>
          </a:prstGeom>
          <a:noFill/>
        </p:spPr>
        <p:txBody>
          <a:bodyPr wrap="none" rtlCol="0">
            <a:spAutoFit/>
          </a:bodyPr>
          <a:lstStyle/>
          <a:p>
            <a:r>
              <a:rPr lang="fr-BE" sz="1600" b="1" dirty="0" err="1"/>
              <a:t>INVESTORS</a:t>
            </a:r>
            <a:endParaRPr lang="LID4096" sz="1600" b="1" dirty="0"/>
          </a:p>
        </p:txBody>
      </p:sp>
      <p:sp>
        <p:nvSpPr>
          <p:cNvPr id="10" name="Title 1">
            <a:extLst>
              <a:ext uri="{FF2B5EF4-FFF2-40B4-BE49-F238E27FC236}">
                <a16:creationId xmlns:a16="http://schemas.microsoft.com/office/drawing/2014/main" id="{65346EF6-13B4-398D-11FD-F1F05AEEF25B}"/>
              </a:ext>
            </a:extLst>
          </p:cNvPr>
          <p:cNvSpPr txBox="1">
            <a:spLocks/>
          </p:cNvSpPr>
          <p:nvPr/>
        </p:nvSpPr>
        <p:spPr>
          <a:xfrm>
            <a:off x="214175" y="346671"/>
            <a:ext cx="11671300" cy="543675"/>
          </a:xfrm>
          <a:prstGeom prst="rect">
            <a:avLst/>
          </a:prstGeom>
        </p:spPr>
        <p:txBody>
          <a:bodyPr vert="horz" wrap="square" lIns="91440" tIns="45720" rIns="91440" bIns="45720" rtlCol="0" anchor="ctr" anchorCtr="0">
            <a:normAutofit/>
          </a:bodyPr>
          <a:lstStyle>
            <a:lvl1pPr algn="l" defTabSz="548626" rtl="0" eaLnBrk="1" latinLnBrk="0" hangingPunct="1">
              <a:spcBef>
                <a:spcPct val="0"/>
              </a:spcBef>
              <a:buNone/>
              <a:defRPr sz="2933" b="0" i="0" kern="1200" cap="all">
                <a:solidFill>
                  <a:schemeClr val="accent6"/>
                </a:solidFill>
                <a:latin typeface="Gill Sans MT"/>
                <a:ea typeface="+mj-ea"/>
                <a:cs typeface="Gill Sans MT"/>
              </a:defRPr>
            </a:lvl1pPr>
          </a:lstStyle>
          <a:p>
            <a:pPr defTabSz="914400">
              <a:lnSpc>
                <a:spcPct val="90000"/>
              </a:lnSpc>
            </a:pPr>
            <a:r>
              <a:rPr lang="fr-BE" sz="3200" dirty="0">
                <a:solidFill>
                  <a:schemeClr val="tx1"/>
                </a:solidFill>
              </a:rPr>
              <a:t>AI </a:t>
            </a:r>
            <a:r>
              <a:rPr lang="fr-BE" sz="3200" dirty="0" err="1">
                <a:solidFill>
                  <a:schemeClr val="tx1"/>
                </a:solidFill>
              </a:rPr>
              <a:t>COMPANION</a:t>
            </a:r>
            <a:r>
              <a:rPr lang="fr-BE" sz="3200" dirty="0">
                <a:solidFill>
                  <a:schemeClr val="tx1"/>
                </a:solidFill>
              </a:rPr>
              <a:t> </a:t>
            </a:r>
            <a:r>
              <a:rPr lang="fr-BE" sz="3200" dirty="0" err="1">
                <a:solidFill>
                  <a:schemeClr val="tx1"/>
                </a:solidFill>
              </a:rPr>
              <a:t>CHATBOTS</a:t>
            </a:r>
            <a:r>
              <a:rPr lang="fr-BE" sz="3200" dirty="0">
                <a:solidFill>
                  <a:schemeClr val="tx1"/>
                </a:solidFill>
              </a:rPr>
              <a:t>:  </a:t>
            </a:r>
            <a:r>
              <a:rPr lang="fr-BE" sz="3200" dirty="0" err="1">
                <a:solidFill>
                  <a:schemeClr val="tx1"/>
                </a:solidFill>
              </a:rPr>
              <a:t>WHO</a:t>
            </a:r>
            <a:r>
              <a:rPr lang="fr-BE" sz="3200" dirty="0">
                <a:solidFill>
                  <a:schemeClr val="tx1"/>
                </a:solidFill>
              </a:rPr>
              <a:t> IS </a:t>
            </a:r>
            <a:r>
              <a:rPr lang="fr-BE" sz="3200" dirty="0" err="1">
                <a:solidFill>
                  <a:schemeClr val="tx1"/>
                </a:solidFill>
              </a:rPr>
              <a:t>INVOLVED</a:t>
            </a:r>
            <a:r>
              <a:rPr lang="fr-BE" sz="3200" dirty="0">
                <a:solidFill>
                  <a:schemeClr val="tx1"/>
                </a:solidFill>
              </a:rPr>
              <a:t>? </a:t>
            </a:r>
            <a:endParaRPr lang="en-US" sz="3200" dirty="0">
              <a:solidFill>
                <a:schemeClr val="tx1"/>
              </a:solidFill>
              <a:latin typeface="+mj-lt"/>
              <a:cs typeface="+mj-cs"/>
            </a:endParaRPr>
          </a:p>
        </p:txBody>
      </p:sp>
      <p:pic>
        <p:nvPicPr>
          <p:cNvPr id="2" name="Picture 1" descr="Shape&#10;&#10;Description automatically generated with medium confidence">
            <a:extLst>
              <a:ext uri="{FF2B5EF4-FFF2-40B4-BE49-F238E27FC236}">
                <a16:creationId xmlns:a16="http://schemas.microsoft.com/office/drawing/2014/main" id="{558AE586-69B0-F748-8124-DC511D962A3A}"/>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85347" y="1434243"/>
            <a:ext cx="312449" cy="340226"/>
          </a:xfrm>
          <a:prstGeom prst="rect">
            <a:avLst/>
          </a:prstGeom>
        </p:spPr>
      </p:pic>
      <p:pic>
        <p:nvPicPr>
          <p:cNvPr id="5" name="Picture 4" descr="Shape&#10;&#10;Description automatically generated with low confidence">
            <a:extLst>
              <a:ext uri="{FF2B5EF4-FFF2-40B4-BE49-F238E27FC236}">
                <a16:creationId xmlns:a16="http://schemas.microsoft.com/office/drawing/2014/main" id="{766CD8F4-94E0-2132-6A13-531CD8DB53B6}"/>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624395" y="1353350"/>
            <a:ext cx="390341" cy="579713"/>
          </a:xfrm>
          <a:prstGeom prst="rect">
            <a:avLst/>
          </a:prstGeom>
          <a:ln w="19050">
            <a:noFill/>
          </a:ln>
        </p:spPr>
      </p:pic>
      <p:pic>
        <p:nvPicPr>
          <p:cNvPr id="13" name="Picture 12" descr="Shape&#10;&#10;Description automatically generated with medium confidence">
            <a:extLst>
              <a:ext uri="{FF2B5EF4-FFF2-40B4-BE49-F238E27FC236}">
                <a16:creationId xmlns:a16="http://schemas.microsoft.com/office/drawing/2014/main" id="{C7D177B4-9C2F-8CE0-37EF-2A39608F3DAD}"/>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903719" y="5991855"/>
            <a:ext cx="312449" cy="355971"/>
          </a:xfrm>
          <a:prstGeom prst="rect">
            <a:avLst/>
          </a:prstGeom>
        </p:spPr>
      </p:pic>
      <p:sp>
        <p:nvSpPr>
          <p:cNvPr id="14" name="TextBox 13">
            <a:extLst>
              <a:ext uri="{FF2B5EF4-FFF2-40B4-BE49-F238E27FC236}">
                <a16:creationId xmlns:a16="http://schemas.microsoft.com/office/drawing/2014/main" id="{C271219F-6223-2D3A-680E-5784FACBF53E}"/>
              </a:ext>
            </a:extLst>
          </p:cNvPr>
          <p:cNvSpPr txBox="1"/>
          <p:nvPr/>
        </p:nvSpPr>
        <p:spPr>
          <a:xfrm>
            <a:off x="2620992" y="5952519"/>
            <a:ext cx="2646365" cy="338554"/>
          </a:xfrm>
          <a:prstGeom prst="rect">
            <a:avLst/>
          </a:prstGeom>
          <a:noFill/>
        </p:spPr>
        <p:txBody>
          <a:bodyPr wrap="none" rtlCol="0">
            <a:spAutoFit/>
          </a:bodyPr>
          <a:lstStyle/>
          <a:p>
            <a:r>
              <a:rPr lang="fr-BE" sz="1600" b="1" dirty="0" err="1"/>
              <a:t>DEVELOPERS</a:t>
            </a:r>
            <a:r>
              <a:rPr lang="fr-BE" sz="1600" b="1" dirty="0"/>
              <a:t> OF BOTS </a:t>
            </a:r>
            <a:endParaRPr lang="LID4096" sz="1600" b="1" dirty="0"/>
          </a:p>
        </p:txBody>
      </p:sp>
      <p:sp>
        <p:nvSpPr>
          <p:cNvPr id="15" name="TextBox 14">
            <a:extLst>
              <a:ext uri="{FF2B5EF4-FFF2-40B4-BE49-F238E27FC236}">
                <a16:creationId xmlns:a16="http://schemas.microsoft.com/office/drawing/2014/main" id="{9ECA1712-4764-553F-9F4E-463C1EC95584}"/>
              </a:ext>
            </a:extLst>
          </p:cNvPr>
          <p:cNvSpPr txBox="1"/>
          <p:nvPr/>
        </p:nvSpPr>
        <p:spPr>
          <a:xfrm>
            <a:off x="9339038" y="5952519"/>
            <a:ext cx="869149" cy="338554"/>
          </a:xfrm>
          <a:prstGeom prst="rect">
            <a:avLst/>
          </a:prstGeom>
          <a:noFill/>
        </p:spPr>
        <p:txBody>
          <a:bodyPr wrap="none" rtlCol="0">
            <a:spAutoFit/>
          </a:bodyPr>
          <a:lstStyle/>
          <a:p>
            <a:r>
              <a:rPr lang="fr-BE" sz="1600" b="1" dirty="0" err="1"/>
              <a:t>USERS</a:t>
            </a:r>
            <a:endParaRPr lang="LID4096" sz="1600" b="1" dirty="0"/>
          </a:p>
        </p:txBody>
      </p:sp>
      <p:pic>
        <p:nvPicPr>
          <p:cNvPr id="16" name="Picture 15" descr="Shape&#10;&#10;Description automatically generated with medium confidence">
            <a:extLst>
              <a:ext uri="{FF2B5EF4-FFF2-40B4-BE49-F238E27FC236}">
                <a16:creationId xmlns:a16="http://schemas.microsoft.com/office/drawing/2014/main" id="{78158580-399F-21FD-4FCC-240CA17D2CE9}"/>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87686" y="5895767"/>
            <a:ext cx="327228" cy="452059"/>
          </a:xfrm>
          <a:prstGeom prst="rect">
            <a:avLst/>
          </a:prstGeom>
          <a:ln>
            <a:noFill/>
          </a:ln>
        </p:spPr>
      </p:pic>
      <p:sp>
        <p:nvSpPr>
          <p:cNvPr id="26" name="Arrow: Right 25">
            <a:extLst>
              <a:ext uri="{FF2B5EF4-FFF2-40B4-BE49-F238E27FC236}">
                <a16:creationId xmlns:a16="http://schemas.microsoft.com/office/drawing/2014/main" id="{3BF5B610-1F50-3ECA-025D-10438762CA8B}"/>
              </a:ext>
            </a:extLst>
          </p:cNvPr>
          <p:cNvSpPr/>
          <p:nvPr/>
        </p:nvSpPr>
        <p:spPr>
          <a:xfrm flipH="1">
            <a:off x="7337100" y="1420644"/>
            <a:ext cx="338554" cy="470789"/>
          </a:xfrm>
          <a:prstGeom prst="rightArrow">
            <a:avLst>
              <a:gd name="adj1" fmla="val 30679"/>
              <a:gd name="adj2" fmla="val 426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LID4096" sz="1600" dirty="0">
              <a:solidFill>
                <a:schemeClr val="bg1"/>
              </a:solidFill>
            </a:endParaRPr>
          </a:p>
        </p:txBody>
      </p:sp>
      <p:sp>
        <p:nvSpPr>
          <p:cNvPr id="28" name="TextBox 27">
            <a:extLst>
              <a:ext uri="{FF2B5EF4-FFF2-40B4-BE49-F238E27FC236}">
                <a16:creationId xmlns:a16="http://schemas.microsoft.com/office/drawing/2014/main" id="{7C17E8AD-1825-870F-F45D-BA75A617CA0C}"/>
              </a:ext>
            </a:extLst>
          </p:cNvPr>
          <p:cNvSpPr txBox="1"/>
          <p:nvPr/>
        </p:nvSpPr>
        <p:spPr>
          <a:xfrm>
            <a:off x="10405689" y="6540701"/>
            <a:ext cx="1755032" cy="276999"/>
          </a:xfrm>
          <a:prstGeom prst="rect">
            <a:avLst/>
          </a:prstGeom>
          <a:noFill/>
        </p:spPr>
        <p:txBody>
          <a:bodyPr wrap="none" rtlCol="0">
            <a:spAutoFit/>
          </a:bodyPr>
          <a:lstStyle/>
          <a:p>
            <a:pPr algn="ctr"/>
            <a:r>
              <a:rPr lang="fr-BE" sz="1200" dirty="0"/>
              <a:t>* FOCUS ON GROUP A</a:t>
            </a:r>
            <a:endParaRPr lang="LID4096" sz="1200" dirty="0" err="1"/>
          </a:p>
        </p:txBody>
      </p:sp>
    </p:spTree>
    <p:extLst>
      <p:ext uri="{BB962C8B-B14F-4D97-AF65-F5344CB8AC3E}">
        <p14:creationId xmlns:p14="http://schemas.microsoft.com/office/powerpoint/2010/main" val="2036556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Shape&#10;&#10;Description automatically generated with medium confidence">
            <a:extLst>
              <a:ext uri="{FF2B5EF4-FFF2-40B4-BE49-F238E27FC236}">
                <a16:creationId xmlns:a16="http://schemas.microsoft.com/office/drawing/2014/main" id="{5F3E5774-7DC1-9FED-F77D-81219B9341B9}"/>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903719" y="5991855"/>
            <a:ext cx="312449" cy="355971"/>
          </a:xfrm>
          <a:prstGeom prst="rect">
            <a:avLst/>
          </a:prstGeom>
        </p:spPr>
      </p:pic>
      <p:sp>
        <p:nvSpPr>
          <p:cNvPr id="4" name="Title 4">
            <a:extLst>
              <a:ext uri="{FF2B5EF4-FFF2-40B4-BE49-F238E27FC236}">
                <a16:creationId xmlns:a16="http://schemas.microsoft.com/office/drawing/2014/main" id="{23B42535-47A5-4D1E-99F6-5D5A171D76D6}"/>
              </a:ext>
            </a:extLst>
          </p:cNvPr>
          <p:cNvSpPr txBox="1">
            <a:spLocks/>
          </p:cNvSpPr>
          <p:nvPr/>
        </p:nvSpPr>
        <p:spPr>
          <a:xfrm>
            <a:off x="640168" y="862996"/>
            <a:ext cx="10521696" cy="609600"/>
          </a:xfrm>
          <a:prstGeom prst="rect">
            <a:avLst/>
          </a:prstGeom>
        </p:spPr>
        <p:txBody>
          <a:bodyPr vert="horz" wrap="square" lIns="121920" tIns="60960" rIns="121920" bIns="60960" rtlCol="0" anchor="ctr" anchorCtr="0">
            <a:noAutofit/>
          </a:bodyPr>
          <a:lstStyle>
            <a:lvl1pPr algn="ctr" defTabSz="182880" rtl="0" eaLnBrk="1" latinLnBrk="0" hangingPunct="1">
              <a:spcBef>
                <a:spcPct val="0"/>
              </a:spcBef>
              <a:buNone/>
              <a:defRPr lang="en-US" sz="2800" kern="1200" cap="none" baseline="0" dirty="0">
                <a:solidFill>
                  <a:schemeClr val="tx2"/>
                </a:solidFill>
                <a:latin typeface="+mj-lt"/>
                <a:ea typeface="+mj-ea"/>
                <a:cs typeface="+mj-cs"/>
              </a:defRPr>
            </a:lvl1pPr>
          </a:lstStyle>
          <a:p>
            <a:endParaRPr lang="LID4096" sz="3733" b="1" dirty="0"/>
          </a:p>
        </p:txBody>
      </p:sp>
      <p:sp>
        <p:nvSpPr>
          <p:cNvPr id="17" name="TextBox 16">
            <a:extLst>
              <a:ext uri="{FF2B5EF4-FFF2-40B4-BE49-F238E27FC236}">
                <a16:creationId xmlns:a16="http://schemas.microsoft.com/office/drawing/2014/main" id="{701158D9-975A-DF22-9BC0-8A516DDBB828}"/>
              </a:ext>
            </a:extLst>
          </p:cNvPr>
          <p:cNvSpPr txBox="1"/>
          <p:nvPr/>
        </p:nvSpPr>
        <p:spPr>
          <a:xfrm>
            <a:off x="2620992" y="5952519"/>
            <a:ext cx="2646365" cy="338554"/>
          </a:xfrm>
          <a:prstGeom prst="rect">
            <a:avLst/>
          </a:prstGeom>
          <a:noFill/>
        </p:spPr>
        <p:txBody>
          <a:bodyPr wrap="none" rtlCol="0">
            <a:spAutoFit/>
          </a:bodyPr>
          <a:lstStyle/>
          <a:p>
            <a:r>
              <a:rPr lang="fr-BE" sz="1600" b="1" dirty="0" err="1"/>
              <a:t>DEVELOPERS</a:t>
            </a:r>
            <a:r>
              <a:rPr lang="fr-BE" sz="1600" b="1" dirty="0"/>
              <a:t> OF BOTS </a:t>
            </a:r>
            <a:endParaRPr lang="LID4096" sz="1600" b="1" dirty="0"/>
          </a:p>
        </p:txBody>
      </p:sp>
      <p:sp>
        <p:nvSpPr>
          <p:cNvPr id="18" name="TextBox 17">
            <a:extLst>
              <a:ext uri="{FF2B5EF4-FFF2-40B4-BE49-F238E27FC236}">
                <a16:creationId xmlns:a16="http://schemas.microsoft.com/office/drawing/2014/main" id="{53733CAB-5F07-6F00-2980-82DD9FB688E9}"/>
              </a:ext>
            </a:extLst>
          </p:cNvPr>
          <p:cNvSpPr txBox="1"/>
          <p:nvPr/>
        </p:nvSpPr>
        <p:spPr>
          <a:xfrm>
            <a:off x="9339038" y="5952519"/>
            <a:ext cx="869149" cy="338554"/>
          </a:xfrm>
          <a:prstGeom prst="rect">
            <a:avLst/>
          </a:prstGeom>
          <a:noFill/>
        </p:spPr>
        <p:txBody>
          <a:bodyPr wrap="none" rtlCol="0">
            <a:spAutoFit/>
          </a:bodyPr>
          <a:lstStyle/>
          <a:p>
            <a:r>
              <a:rPr lang="fr-BE" sz="1600" b="1" dirty="0" err="1"/>
              <a:t>USERS</a:t>
            </a:r>
            <a:endParaRPr lang="LID4096" sz="1600" b="1" dirty="0"/>
          </a:p>
        </p:txBody>
      </p:sp>
      <p:pic>
        <p:nvPicPr>
          <p:cNvPr id="23" name="Picture 22" descr="Shape&#10;&#10;Description automatically generated with medium confidence">
            <a:extLst>
              <a:ext uri="{FF2B5EF4-FFF2-40B4-BE49-F238E27FC236}">
                <a16:creationId xmlns:a16="http://schemas.microsoft.com/office/drawing/2014/main" id="{D73D8E8A-E64B-8901-C4CF-09C0B4E52C65}"/>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169314" y="1367117"/>
            <a:ext cx="312449" cy="402279"/>
          </a:xfrm>
          <a:prstGeom prst="rect">
            <a:avLst/>
          </a:prstGeom>
        </p:spPr>
      </p:pic>
      <p:sp>
        <p:nvSpPr>
          <p:cNvPr id="29" name="TextBox 28">
            <a:extLst>
              <a:ext uri="{FF2B5EF4-FFF2-40B4-BE49-F238E27FC236}">
                <a16:creationId xmlns:a16="http://schemas.microsoft.com/office/drawing/2014/main" id="{C886BD4E-AFD4-D2D7-8048-1CD491752384}"/>
              </a:ext>
            </a:extLst>
          </p:cNvPr>
          <p:cNvSpPr txBox="1"/>
          <p:nvPr/>
        </p:nvSpPr>
        <p:spPr>
          <a:xfrm>
            <a:off x="2538861" y="1420644"/>
            <a:ext cx="2621872" cy="338554"/>
          </a:xfrm>
          <a:prstGeom prst="rect">
            <a:avLst/>
          </a:prstGeom>
          <a:noFill/>
        </p:spPr>
        <p:txBody>
          <a:bodyPr wrap="none" rtlCol="0">
            <a:spAutoFit/>
          </a:bodyPr>
          <a:lstStyle/>
          <a:p>
            <a:r>
              <a:rPr lang="fr-BE" sz="1600" b="1" dirty="0"/>
              <a:t>PLATFORM PROVIDERS</a:t>
            </a:r>
            <a:endParaRPr lang="LID4096" sz="1600" b="1" dirty="0"/>
          </a:p>
        </p:txBody>
      </p:sp>
      <p:sp>
        <p:nvSpPr>
          <p:cNvPr id="30" name="TextBox 29">
            <a:extLst>
              <a:ext uri="{FF2B5EF4-FFF2-40B4-BE49-F238E27FC236}">
                <a16:creationId xmlns:a16="http://schemas.microsoft.com/office/drawing/2014/main" id="{34986C13-4C98-9A3F-C03B-392D20C94B43}"/>
              </a:ext>
            </a:extLst>
          </p:cNvPr>
          <p:cNvSpPr txBox="1"/>
          <p:nvPr/>
        </p:nvSpPr>
        <p:spPr>
          <a:xfrm>
            <a:off x="9320666" y="1438399"/>
            <a:ext cx="1404039" cy="338554"/>
          </a:xfrm>
          <a:prstGeom prst="rect">
            <a:avLst/>
          </a:prstGeom>
          <a:noFill/>
        </p:spPr>
        <p:txBody>
          <a:bodyPr wrap="none" rtlCol="0">
            <a:spAutoFit/>
          </a:bodyPr>
          <a:lstStyle/>
          <a:p>
            <a:r>
              <a:rPr lang="fr-BE" sz="1600" b="1" dirty="0" err="1"/>
              <a:t>INVESTORS</a:t>
            </a:r>
            <a:endParaRPr lang="LID4096" sz="1600" b="1" dirty="0"/>
          </a:p>
        </p:txBody>
      </p:sp>
      <p:sp>
        <p:nvSpPr>
          <p:cNvPr id="10" name="Title 1">
            <a:extLst>
              <a:ext uri="{FF2B5EF4-FFF2-40B4-BE49-F238E27FC236}">
                <a16:creationId xmlns:a16="http://schemas.microsoft.com/office/drawing/2014/main" id="{65346EF6-13B4-398D-11FD-F1F05AEEF25B}"/>
              </a:ext>
            </a:extLst>
          </p:cNvPr>
          <p:cNvSpPr txBox="1">
            <a:spLocks/>
          </p:cNvSpPr>
          <p:nvPr/>
        </p:nvSpPr>
        <p:spPr>
          <a:xfrm>
            <a:off x="214175" y="346671"/>
            <a:ext cx="11671300" cy="543675"/>
          </a:xfrm>
          <a:prstGeom prst="rect">
            <a:avLst/>
          </a:prstGeom>
        </p:spPr>
        <p:txBody>
          <a:bodyPr vert="horz" wrap="square" lIns="91440" tIns="45720" rIns="91440" bIns="45720" rtlCol="0" anchor="ctr" anchorCtr="0">
            <a:normAutofit/>
          </a:bodyPr>
          <a:lstStyle>
            <a:lvl1pPr algn="l" defTabSz="548626" rtl="0" eaLnBrk="1" latinLnBrk="0" hangingPunct="1">
              <a:spcBef>
                <a:spcPct val="0"/>
              </a:spcBef>
              <a:buNone/>
              <a:defRPr sz="2933" b="0" i="0" kern="1200" cap="all">
                <a:solidFill>
                  <a:schemeClr val="accent6"/>
                </a:solidFill>
                <a:latin typeface="Gill Sans MT"/>
                <a:ea typeface="+mj-ea"/>
                <a:cs typeface="Gill Sans MT"/>
              </a:defRPr>
            </a:lvl1pPr>
          </a:lstStyle>
          <a:p>
            <a:pPr defTabSz="914400">
              <a:lnSpc>
                <a:spcPct val="90000"/>
              </a:lnSpc>
            </a:pPr>
            <a:r>
              <a:rPr lang="fr-BE" sz="3200" dirty="0">
                <a:solidFill>
                  <a:schemeClr val="tx1"/>
                </a:solidFill>
              </a:rPr>
              <a:t>AI </a:t>
            </a:r>
            <a:r>
              <a:rPr lang="fr-BE" sz="3200" dirty="0" err="1">
                <a:solidFill>
                  <a:schemeClr val="tx1"/>
                </a:solidFill>
              </a:rPr>
              <a:t>COMPANION</a:t>
            </a:r>
            <a:r>
              <a:rPr lang="fr-BE" sz="3200" dirty="0">
                <a:solidFill>
                  <a:schemeClr val="tx1"/>
                </a:solidFill>
              </a:rPr>
              <a:t> </a:t>
            </a:r>
            <a:r>
              <a:rPr lang="fr-BE" sz="3200" dirty="0" err="1">
                <a:solidFill>
                  <a:schemeClr val="tx1"/>
                </a:solidFill>
              </a:rPr>
              <a:t>CHATBOTS</a:t>
            </a:r>
            <a:r>
              <a:rPr lang="fr-BE" sz="3200" dirty="0">
                <a:solidFill>
                  <a:schemeClr val="tx1"/>
                </a:solidFill>
              </a:rPr>
              <a:t>:  </a:t>
            </a:r>
            <a:r>
              <a:rPr lang="fr-BE" sz="3200" dirty="0" err="1">
                <a:solidFill>
                  <a:schemeClr val="tx1"/>
                </a:solidFill>
              </a:rPr>
              <a:t>GPT</a:t>
            </a:r>
            <a:r>
              <a:rPr lang="fr-BE" sz="3200" dirty="0">
                <a:solidFill>
                  <a:schemeClr val="tx1"/>
                </a:solidFill>
              </a:rPr>
              <a:t> MODEL </a:t>
            </a:r>
            <a:r>
              <a:rPr lang="fr-BE" sz="3200" dirty="0" err="1">
                <a:solidFill>
                  <a:schemeClr val="tx1"/>
                </a:solidFill>
              </a:rPr>
              <a:t>USED</a:t>
            </a:r>
            <a:endParaRPr lang="en-US" sz="3200" dirty="0">
              <a:solidFill>
                <a:schemeClr val="tx1"/>
              </a:solidFill>
              <a:latin typeface="+mj-lt"/>
              <a:cs typeface="+mj-cs"/>
            </a:endParaRPr>
          </a:p>
        </p:txBody>
      </p:sp>
      <p:pic>
        <p:nvPicPr>
          <p:cNvPr id="2" name="Picture 1" descr="Shape&#10;&#10;Description automatically generated with medium confidence">
            <a:extLst>
              <a:ext uri="{FF2B5EF4-FFF2-40B4-BE49-F238E27FC236}">
                <a16:creationId xmlns:a16="http://schemas.microsoft.com/office/drawing/2014/main" id="{558AE586-69B0-F748-8124-DC511D962A3A}"/>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85347" y="1434243"/>
            <a:ext cx="312449" cy="340226"/>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07CD09CB-CB4E-5883-1B01-34AFDF84428D}"/>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87686" y="5895767"/>
            <a:ext cx="327228" cy="452059"/>
          </a:xfrm>
          <a:prstGeom prst="rect">
            <a:avLst/>
          </a:prstGeom>
          <a:ln>
            <a:noFill/>
          </a:ln>
        </p:spPr>
      </p:pic>
      <p:sp>
        <p:nvSpPr>
          <p:cNvPr id="26" name="Rectangle 25">
            <a:extLst>
              <a:ext uri="{FF2B5EF4-FFF2-40B4-BE49-F238E27FC236}">
                <a16:creationId xmlns:a16="http://schemas.microsoft.com/office/drawing/2014/main" id="{BA0415FE-1D0E-482A-77AB-65A664859A7C}"/>
              </a:ext>
            </a:extLst>
          </p:cNvPr>
          <p:cNvSpPr/>
          <p:nvPr/>
        </p:nvSpPr>
        <p:spPr>
          <a:xfrm>
            <a:off x="1647825" y="1198167"/>
            <a:ext cx="4114800" cy="3954437"/>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LID4096" sz="1400"/>
          </a:p>
        </p:txBody>
      </p:sp>
      <p:pic>
        <p:nvPicPr>
          <p:cNvPr id="5" name="Picture 4" descr="Chart&#10;&#10;Description automatically generated">
            <a:extLst>
              <a:ext uri="{FF2B5EF4-FFF2-40B4-BE49-F238E27FC236}">
                <a16:creationId xmlns:a16="http://schemas.microsoft.com/office/drawing/2014/main" id="{3C94D86A-EFD5-0F68-8DFA-C5D0435A69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8982" y="2154640"/>
            <a:ext cx="1559205" cy="2513002"/>
          </a:xfrm>
          <a:prstGeom prst="rect">
            <a:avLst/>
          </a:prstGeom>
        </p:spPr>
        <p:style>
          <a:lnRef idx="2">
            <a:schemeClr val="accent5"/>
          </a:lnRef>
          <a:fillRef idx="1">
            <a:schemeClr val="lt1"/>
          </a:fillRef>
          <a:effectRef idx="0">
            <a:schemeClr val="accent5"/>
          </a:effectRef>
          <a:fontRef idx="minor">
            <a:schemeClr val="dk1"/>
          </a:fontRef>
        </p:style>
      </p:pic>
      <p:pic>
        <p:nvPicPr>
          <p:cNvPr id="7" name="Picture 6" descr="Chart&#10;&#10;Description automatically generated">
            <a:extLst>
              <a:ext uri="{FF2B5EF4-FFF2-40B4-BE49-F238E27FC236}">
                <a16:creationId xmlns:a16="http://schemas.microsoft.com/office/drawing/2014/main" id="{6E824B42-6896-99DC-231F-52575DC805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08151" y="2154640"/>
            <a:ext cx="1559206" cy="2513001"/>
          </a:xfrm>
          <a:prstGeom prst="rect">
            <a:avLst/>
          </a:prstGeom>
        </p:spPr>
        <p:style>
          <a:lnRef idx="2">
            <a:schemeClr val="accent5"/>
          </a:lnRef>
          <a:fillRef idx="1">
            <a:schemeClr val="lt1"/>
          </a:fillRef>
          <a:effectRef idx="0">
            <a:schemeClr val="accent5"/>
          </a:effectRef>
          <a:fontRef idx="minor">
            <a:schemeClr val="dk1"/>
          </a:fontRef>
        </p:style>
      </p:pic>
      <p:sp>
        <p:nvSpPr>
          <p:cNvPr id="8" name="Arrow: Right 7">
            <a:extLst>
              <a:ext uri="{FF2B5EF4-FFF2-40B4-BE49-F238E27FC236}">
                <a16:creationId xmlns:a16="http://schemas.microsoft.com/office/drawing/2014/main" id="{0A09C093-815D-EA37-9FB6-442D50B6446F}"/>
              </a:ext>
            </a:extLst>
          </p:cNvPr>
          <p:cNvSpPr/>
          <p:nvPr/>
        </p:nvSpPr>
        <p:spPr>
          <a:xfrm rot="10800000" flipH="1">
            <a:off x="1863511" y="2154640"/>
            <a:ext cx="338554" cy="470789"/>
          </a:xfrm>
          <a:prstGeom prst="rightArrow">
            <a:avLst>
              <a:gd name="adj1" fmla="val 30679"/>
              <a:gd name="adj2" fmla="val 426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LID4096" sz="1600" dirty="0">
              <a:solidFill>
                <a:schemeClr val="bg1"/>
              </a:solidFill>
            </a:endParaRPr>
          </a:p>
        </p:txBody>
      </p:sp>
      <p:sp>
        <p:nvSpPr>
          <p:cNvPr id="9" name="Arrow: Right 8">
            <a:extLst>
              <a:ext uri="{FF2B5EF4-FFF2-40B4-BE49-F238E27FC236}">
                <a16:creationId xmlns:a16="http://schemas.microsoft.com/office/drawing/2014/main" id="{F75C7BB8-4FDC-7F07-E9BA-4B0DCAC84780}"/>
              </a:ext>
            </a:extLst>
          </p:cNvPr>
          <p:cNvSpPr/>
          <p:nvPr/>
        </p:nvSpPr>
        <p:spPr>
          <a:xfrm flipH="1">
            <a:off x="5132176" y="2272511"/>
            <a:ext cx="338554" cy="470789"/>
          </a:xfrm>
          <a:prstGeom prst="rightArrow">
            <a:avLst>
              <a:gd name="adj1" fmla="val 30679"/>
              <a:gd name="adj2" fmla="val 426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LID4096" sz="1600" dirty="0">
              <a:solidFill>
                <a:schemeClr val="bg1"/>
              </a:solidFill>
            </a:endParaRPr>
          </a:p>
        </p:txBody>
      </p:sp>
      <p:sp>
        <p:nvSpPr>
          <p:cNvPr id="13" name="TextBox 12">
            <a:extLst>
              <a:ext uri="{FF2B5EF4-FFF2-40B4-BE49-F238E27FC236}">
                <a16:creationId xmlns:a16="http://schemas.microsoft.com/office/drawing/2014/main" id="{B283FFDE-CEB3-349F-C830-0FCFCEC31B51}"/>
              </a:ext>
            </a:extLst>
          </p:cNvPr>
          <p:cNvSpPr txBox="1"/>
          <p:nvPr/>
        </p:nvSpPr>
        <p:spPr>
          <a:xfrm>
            <a:off x="2573237" y="4636279"/>
            <a:ext cx="2308644" cy="400110"/>
          </a:xfrm>
          <a:prstGeom prst="rect">
            <a:avLst/>
          </a:prstGeom>
          <a:noFill/>
        </p:spPr>
        <p:txBody>
          <a:bodyPr wrap="none" rtlCol="0">
            <a:spAutoFit/>
          </a:bodyPr>
          <a:lstStyle/>
          <a:p>
            <a:pPr algn="ctr"/>
            <a:r>
              <a:rPr lang="fr-BE" sz="1000" dirty="0" err="1"/>
              <a:t>PRETRAINED</a:t>
            </a:r>
            <a:r>
              <a:rPr lang="fr-BE" sz="1000" dirty="0"/>
              <a:t> MODEL: OPEN SOURCE</a:t>
            </a:r>
          </a:p>
          <a:p>
            <a:pPr algn="ctr"/>
            <a:r>
              <a:rPr lang="fr-BE" sz="1000" dirty="0"/>
              <a:t>LITTLE </a:t>
            </a:r>
            <a:r>
              <a:rPr lang="fr-BE" sz="1000" dirty="0" err="1"/>
              <a:t>FILTERS</a:t>
            </a:r>
            <a:r>
              <a:rPr lang="fr-BE" sz="1000" dirty="0"/>
              <a:t> </a:t>
            </a:r>
            <a:r>
              <a:rPr lang="fr-BE" sz="1000" dirty="0" err="1"/>
              <a:t>IMPLEMENTED</a:t>
            </a:r>
            <a:endParaRPr lang="fr-BE" sz="1000" dirty="0"/>
          </a:p>
        </p:txBody>
      </p:sp>
      <p:sp>
        <p:nvSpPr>
          <p:cNvPr id="14" name="TextBox 13">
            <a:extLst>
              <a:ext uri="{FF2B5EF4-FFF2-40B4-BE49-F238E27FC236}">
                <a16:creationId xmlns:a16="http://schemas.microsoft.com/office/drawing/2014/main" id="{5243D7E5-5477-38C3-8895-74B51893D4FA}"/>
              </a:ext>
            </a:extLst>
          </p:cNvPr>
          <p:cNvSpPr txBox="1"/>
          <p:nvPr/>
        </p:nvSpPr>
        <p:spPr>
          <a:xfrm>
            <a:off x="10405689" y="6540701"/>
            <a:ext cx="1755031" cy="276999"/>
          </a:xfrm>
          <a:prstGeom prst="rect">
            <a:avLst/>
          </a:prstGeom>
          <a:noFill/>
        </p:spPr>
        <p:txBody>
          <a:bodyPr wrap="none" rtlCol="0">
            <a:spAutoFit/>
          </a:bodyPr>
          <a:lstStyle/>
          <a:p>
            <a:pPr algn="ctr"/>
            <a:r>
              <a:rPr lang="fr-BE" sz="1200" dirty="0"/>
              <a:t>* FOCUS ON GROUP A</a:t>
            </a:r>
            <a:endParaRPr lang="LID4096" sz="1200" dirty="0" err="1"/>
          </a:p>
        </p:txBody>
      </p:sp>
    </p:spTree>
    <p:extLst>
      <p:ext uri="{BB962C8B-B14F-4D97-AF65-F5344CB8AC3E}">
        <p14:creationId xmlns:p14="http://schemas.microsoft.com/office/powerpoint/2010/main" val="696961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Shape&#10;&#10;Description automatically generated with medium confidence">
            <a:extLst>
              <a:ext uri="{FF2B5EF4-FFF2-40B4-BE49-F238E27FC236}">
                <a16:creationId xmlns:a16="http://schemas.microsoft.com/office/drawing/2014/main" id="{5F3E5774-7DC1-9FED-F77D-81219B9341B9}"/>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903719" y="5991855"/>
            <a:ext cx="312449" cy="355971"/>
          </a:xfrm>
          <a:prstGeom prst="rect">
            <a:avLst/>
          </a:prstGeom>
        </p:spPr>
      </p:pic>
      <p:sp>
        <p:nvSpPr>
          <p:cNvPr id="4" name="Title 4">
            <a:extLst>
              <a:ext uri="{FF2B5EF4-FFF2-40B4-BE49-F238E27FC236}">
                <a16:creationId xmlns:a16="http://schemas.microsoft.com/office/drawing/2014/main" id="{23B42535-47A5-4D1E-99F6-5D5A171D76D6}"/>
              </a:ext>
            </a:extLst>
          </p:cNvPr>
          <p:cNvSpPr txBox="1">
            <a:spLocks/>
          </p:cNvSpPr>
          <p:nvPr/>
        </p:nvSpPr>
        <p:spPr>
          <a:xfrm>
            <a:off x="640168" y="862996"/>
            <a:ext cx="10521696" cy="609600"/>
          </a:xfrm>
          <a:prstGeom prst="rect">
            <a:avLst/>
          </a:prstGeom>
        </p:spPr>
        <p:txBody>
          <a:bodyPr vert="horz" wrap="square" lIns="121920" tIns="60960" rIns="121920" bIns="60960" rtlCol="0" anchor="ctr" anchorCtr="0">
            <a:noAutofit/>
          </a:bodyPr>
          <a:lstStyle>
            <a:lvl1pPr algn="ctr" defTabSz="182880" rtl="0" eaLnBrk="1" latinLnBrk="0" hangingPunct="1">
              <a:spcBef>
                <a:spcPct val="0"/>
              </a:spcBef>
              <a:buNone/>
              <a:defRPr lang="en-US" sz="2800" kern="1200" cap="none" baseline="0" dirty="0">
                <a:solidFill>
                  <a:schemeClr val="tx2"/>
                </a:solidFill>
                <a:latin typeface="+mj-lt"/>
                <a:ea typeface="+mj-ea"/>
                <a:cs typeface="+mj-cs"/>
              </a:defRPr>
            </a:lvl1pPr>
          </a:lstStyle>
          <a:p>
            <a:endParaRPr lang="LID4096" sz="3733" b="1" dirty="0"/>
          </a:p>
        </p:txBody>
      </p:sp>
      <p:sp>
        <p:nvSpPr>
          <p:cNvPr id="17" name="TextBox 16">
            <a:extLst>
              <a:ext uri="{FF2B5EF4-FFF2-40B4-BE49-F238E27FC236}">
                <a16:creationId xmlns:a16="http://schemas.microsoft.com/office/drawing/2014/main" id="{701158D9-975A-DF22-9BC0-8A516DDBB828}"/>
              </a:ext>
            </a:extLst>
          </p:cNvPr>
          <p:cNvSpPr txBox="1"/>
          <p:nvPr/>
        </p:nvSpPr>
        <p:spPr>
          <a:xfrm>
            <a:off x="2620992" y="5952519"/>
            <a:ext cx="2646365" cy="338554"/>
          </a:xfrm>
          <a:prstGeom prst="rect">
            <a:avLst/>
          </a:prstGeom>
          <a:noFill/>
        </p:spPr>
        <p:txBody>
          <a:bodyPr wrap="none" rtlCol="0">
            <a:spAutoFit/>
          </a:bodyPr>
          <a:lstStyle/>
          <a:p>
            <a:r>
              <a:rPr lang="fr-BE" sz="1600" b="1" dirty="0" err="1"/>
              <a:t>DEVELOPERS</a:t>
            </a:r>
            <a:r>
              <a:rPr lang="fr-BE" sz="1600" b="1" dirty="0"/>
              <a:t> OF BOTS </a:t>
            </a:r>
            <a:endParaRPr lang="LID4096" sz="1600" b="1" dirty="0"/>
          </a:p>
        </p:txBody>
      </p:sp>
      <p:sp>
        <p:nvSpPr>
          <p:cNvPr id="18" name="TextBox 17">
            <a:extLst>
              <a:ext uri="{FF2B5EF4-FFF2-40B4-BE49-F238E27FC236}">
                <a16:creationId xmlns:a16="http://schemas.microsoft.com/office/drawing/2014/main" id="{53733CAB-5F07-6F00-2980-82DD9FB688E9}"/>
              </a:ext>
            </a:extLst>
          </p:cNvPr>
          <p:cNvSpPr txBox="1"/>
          <p:nvPr/>
        </p:nvSpPr>
        <p:spPr>
          <a:xfrm>
            <a:off x="9339038" y="5952519"/>
            <a:ext cx="869149" cy="338554"/>
          </a:xfrm>
          <a:prstGeom prst="rect">
            <a:avLst/>
          </a:prstGeom>
          <a:noFill/>
        </p:spPr>
        <p:txBody>
          <a:bodyPr wrap="none" rtlCol="0">
            <a:spAutoFit/>
          </a:bodyPr>
          <a:lstStyle/>
          <a:p>
            <a:r>
              <a:rPr lang="fr-BE" sz="1600" b="1" dirty="0" err="1"/>
              <a:t>USERS</a:t>
            </a:r>
            <a:endParaRPr lang="LID4096" sz="1600" b="1" dirty="0"/>
          </a:p>
        </p:txBody>
      </p:sp>
      <p:pic>
        <p:nvPicPr>
          <p:cNvPr id="23" name="Picture 22" descr="Shape&#10;&#10;Description automatically generated with medium confidence">
            <a:extLst>
              <a:ext uri="{FF2B5EF4-FFF2-40B4-BE49-F238E27FC236}">
                <a16:creationId xmlns:a16="http://schemas.microsoft.com/office/drawing/2014/main" id="{D73D8E8A-E64B-8901-C4CF-09C0B4E52C65}"/>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169314" y="1367117"/>
            <a:ext cx="312449" cy="402279"/>
          </a:xfrm>
          <a:prstGeom prst="rect">
            <a:avLst/>
          </a:prstGeom>
        </p:spPr>
      </p:pic>
      <p:sp>
        <p:nvSpPr>
          <p:cNvPr id="29" name="TextBox 28">
            <a:extLst>
              <a:ext uri="{FF2B5EF4-FFF2-40B4-BE49-F238E27FC236}">
                <a16:creationId xmlns:a16="http://schemas.microsoft.com/office/drawing/2014/main" id="{C886BD4E-AFD4-D2D7-8048-1CD491752384}"/>
              </a:ext>
            </a:extLst>
          </p:cNvPr>
          <p:cNvSpPr txBox="1"/>
          <p:nvPr/>
        </p:nvSpPr>
        <p:spPr>
          <a:xfrm>
            <a:off x="2538861" y="1420644"/>
            <a:ext cx="2621872" cy="338554"/>
          </a:xfrm>
          <a:prstGeom prst="rect">
            <a:avLst/>
          </a:prstGeom>
          <a:noFill/>
        </p:spPr>
        <p:txBody>
          <a:bodyPr wrap="none" rtlCol="0">
            <a:spAutoFit/>
          </a:bodyPr>
          <a:lstStyle/>
          <a:p>
            <a:r>
              <a:rPr lang="fr-BE" sz="1600" b="1" dirty="0"/>
              <a:t>PLATFORM PROVIDERS</a:t>
            </a:r>
            <a:endParaRPr lang="LID4096" sz="1600" b="1" dirty="0"/>
          </a:p>
        </p:txBody>
      </p:sp>
      <p:sp>
        <p:nvSpPr>
          <p:cNvPr id="30" name="TextBox 29">
            <a:extLst>
              <a:ext uri="{FF2B5EF4-FFF2-40B4-BE49-F238E27FC236}">
                <a16:creationId xmlns:a16="http://schemas.microsoft.com/office/drawing/2014/main" id="{34986C13-4C98-9A3F-C03B-392D20C94B43}"/>
              </a:ext>
            </a:extLst>
          </p:cNvPr>
          <p:cNvSpPr txBox="1"/>
          <p:nvPr/>
        </p:nvSpPr>
        <p:spPr>
          <a:xfrm>
            <a:off x="9320666" y="1438399"/>
            <a:ext cx="1404039" cy="338554"/>
          </a:xfrm>
          <a:prstGeom prst="rect">
            <a:avLst/>
          </a:prstGeom>
          <a:noFill/>
        </p:spPr>
        <p:txBody>
          <a:bodyPr wrap="none" rtlCol="0">
            <a:spAutoFit/>
          </a:bodyPr>
          <a:lstStyle/>
          <a:p>
            <a:r>
              <a:rPr lang="fr-BE" sz="1600" b="1" dirty="0" err="1"/>
              <a:t>INVESTORS</a:t>
            </a:r>
            <a:endParaRPr lang="LID4096" sz="1600" b="1" dirty="0"/>
          </a:p>
        </p:txBody>
      </p:sp>
      <p:sp>
        <p:nvSpPr>
          <p:cNvPr id="10" name="Title 1">
            <a:extLst>
              <a:ext uri="{FF2B5EF4-FFF2-40B4-BE49-F238E27FC236}">
                <a16:creationId xmlns:a16="http://schemas.microsoft.com/office/drawing/2014/main" id="{65346EF6-13B4-398D-11FD-F1F05AEEF25B}"/>
              </a:ext>
            </a:extLst>
          </p:cNvPr>
          <p:cNvSpPr txBox="1">
            <a:spLocks/>
          </p:cNvSpPr>
          <p:nvPr/>
        </p:nvSpPr>
        <p:spPr>
          <a:xfrm>
            <a:off x="214175" y="346671"/>
            <a:ext cx="11671300" cy="543675"/>
          </a:xfrm>
          <a:prstGeom prst="rect">
            <a:avLst/>
          </a:prstGeom>
        </p:spPr>
        <p:txBody>
          <a:bodyPr vert="horz" wrap="square" lIns="91440" tIns="45720" rIns="91440" bIns="45720" rtlCol="0" anchor="ctr" anchorCtr="0">
            <a:normAutofit/>
          </a:bodyPr>
          <a:lstStyle>
            <a:lvl1pPr algn="l" defTabSz="548626" rtl="0" eaLnBrk="1" latinLnBrk="0" hangingPunct="1">
              <a:spcBef>
                <a:spcPct val="0"/>
              </a:spcBef>
              <a:buNone/>
              <a:defRPr sz="2933" b="0" i="0" kern="1200" cap="all">
                <a:solidFill>
                  <a:schemeClr val="accent6"/>
                </a:solidFill>
                <a:latin typeface="Gill Sans MT"/>
                <a:ea typeface="+mj-ea"/>
                <a:cs typeface="Gill Sans MT"/>
              </a:defRPr>
            </a:lvl1pPr>
          </a:lstStyle>
          <a:p>
            <a:pPr defTabSz="914400">
              <a:lnSpc>
                <a:spcPct val="90000"/>
              </a:lnSpc>
            </a:pPr>
            <a:r>
              <a:rPr lang="fr-BE" sz="3200" dirty="0">
                <a:solidFill>
                  <a:schemeClr val="tx1"/>
                </a:solidFill>
              </a:rPr>
              <a:t>AI </a:t>
            </a:r>
            <a:r>
              <a:rPr lang="fr-BE" sz="3200" dirty="0" err="1">
                <a:solidFill>
                  <a:schemeClr val="tx1"/>
                </a:solidFill>
              </a:rPr>
              <a:t>COMPANION</a:t>
            </a:r>
            <a:r>
              <a:rPr lang="fr-BE" sz="3200" dirty="0">
                <a:solidFill>
                  <a:schemeClr val="tx1"/>
                </a:solidFill>
              </a:rPr>
              <a:t> </a:t>
            </a:r>
            <a:r>
              <a:rPr lang="fr-BE" sz="3200" dirty="0" err="1">
                <a:solidFill>
                  <a:schemeClr val="tx1"/>
                </a:solidFill>
              </a:rPr>
              <a:t>CHATBOTS</a:t>
            </a:r>
            <a:r>
              <a:rPr lang="fr-BE" sz="3200" dirty="0">
                <a:solidFill>
                  <a:schemeClr val="tx1"/>
                </a:solidFill>
              </a:rPr>
              <a:t>:  CREATION OF BOTS</a:t>
            </a:r>
            <a:endParaRPr lang="en-US" sz="3200" dirty="0">
              <a:solidFill>
                <a:schemeClr val="tx1"/>
              </a:solidFill>
              <a:latin typeface="+mj-lt"/>
              <a:cs typeface="+mj-cs"/>
            </a:endParaRPr>
          </a:p>
        </p:txBody>
      </p:sp>
      <p:pic>
        <p:nvPicPr>
          <p:cNvPr id="2" name="Picture 1" descr="Shape&#10;&#10;Description automatically generated with medium confidence">
            <a:extLst>
              <a:ext uri="{FF2B5EF4-FFF2-40B4-BE49-F238E27FC236}">
                <a16:creationId xmlns:a16="http://schemas.microsoft.com/office/drawing/2014/main" id="{558AE586-69B0-F748-8124-DC511D962A3A}"/>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85347" y="1434243"/>
            <a:ext cx="312449" cy="340226"/>
          </a:xfrm>
          <a:prstGeom prst="rect">
            <a:avLst/>
          </a:prstGeom>
        </p:spPr>
      </p:pic>
      <p:pic>
        <p:nvPicPr>
          <p:cNvPr id="3" name="Picture 2" descr="Shape&#10;&#10;Description automatically generated with medium confidence">
            <a:extLst>
              <a:ext uri="{FF2B5EF4-FFF2-40B4-BE49-F238E27FC236}">
                <a16:creationId xmlns:a16="http://schemas.microsoft.com/office/drawing/2014/main" id="{07CD09CB-CB4E-5883-1B01-34AFDF84428D}"/>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87686" y="5895767"/>
            <a:ext cx="327228" cy="452059"/>
          </a:xfrm>
          <a:prstGeom prst="rect">
            <a:avLst/>
          </a:prstGeom>
          <a:ln>
            <a:noFill/>
          </a:ln>
        </p:spPr>
      </p:pic>
      <p:pic>
        <p:nvPicPr>
          <p:cNvPr id="6" name="Picture 5" descr="Text, letter&#10;&#10;Description automatically generated">
            <a:extLst>
              <a:ext uri="{FF2B5EF4-FFF2-40B4-BE49-F238E27FC236}">
                <a16:creationId xmlns:a16="http://schemas.microsoft.com/office/drawing/2014/main" id="{0CE36F6A-9194-09C2-26D4-477BEF2354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1772" y="2110692"/>
            <a:ext cx="1052664" cy="2411214"/>
          </a:xfrm>
          <a:prstGeom prst="rect">
            <a:avLst/>
          </a:prstGeom>
          <a:ln w="28575">
            <a:solidFill>
              <a:srgbClr val="FF0000"/>
            </a:solidFill>
          </a:ln>
        </p:spPr>
      </p:pic>
      <p:pic>
        <p:nvPicPr>
          <p:cNvPr id="11" name="Picture 10" descr="A picture containing chart&#10;&#10;Description automatically generated">
            <a:extLst>
              <a:ext uri="{FF2B5EF4-FFF2-40B4-BE49-F238E27FC236}">
                <a16:creationId xmlns:a16="http://schemas.microsoft.com/office/drawing/2014/main" id="{04087F75-091B-A777-CDCD-20D47D1268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5014" y="2110692"/>
            <a:ext cx="1038322" cy="2411215"/>
          </a:xfrm>
          <a:prstGeom prst="rect">
            <a:avLst/>
          </a:prstGeom>
          <a:ln w="28575">
            <a:solidFill>
              <a:srgbClr val="FF0000"/>
            </a:solidFill>
          </a:ln>
        </p:spPr>
      </p:pic>
      <p:pic>
        <p:nvPicPr>
          <p:cNvPr id="12" name="Picture 11" descr="Graphical user interface, text, application&#10;&#10;Description automatically generated">
            <a:extLst>
              <a:ext uri="{FF2B5EF4-FFF2-40B4-BE49-F238E27FC236}">
                <a16:creationId xmlns:a16="http://schemas.microsoft.com/office/drawing/2014/main" id="{193A348B-0F86-7F8D-A3E6-EEEFF3137E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8393" y="2110692"/>
            <a:ext cx="1038322" cy="2411215"/>
          </a:xfrm>
          <a:prstGeom prst="rect">
            <a:avLst/>
          </a:prstGeom>
          <a:ln w="28575">
            <a:solidFill>
              <a:srgbClr val="FF0000"/>
            </a:solidFill>
          </a:ln>
        </p:spPr>
      </p:pic>
      <p:sp>
        <p:nvSpPr>
          <p:cNvPr id="26" name="Rectangle 25">
            <a:extLst>
              <a:ext uri="{FF2B5EF4-FFF2-40B4-BE49-F238E27FC236}">
                <a16:creationId xmlns:a16="http://schemas.microsoft.com/office/drawing/2014/main" id="{BA0415FE-1D0E-482A-77AB-65A664859A7C}"/>
              </a:ext>
            </a:extLst>
          </p:cNvPr>
          <p:cNvSpPr/>
          <p:nvPr/>
        </p:nvSpPr>
        <p:spPr>
          <a:xfrm>
            <a:off x="1647825" y="1198167"/>
            <a:ext cx="4114800" cy="3954437"/>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LID4096" sz="1400"/>
          </a:p>
        </p:txBody>
      </p:sp>
      <p:sp>
        <p:nvSpPr>
          <p:cNvPr id="34" name="TextBox 33">
            <a:extLst>
              <a:ext uri="{FF2B5EF4-FFF2-40B4-BE49-F238E27FC236}">
                <a16:creationId xmlns:a16="http://schemas.microsoft.com/office/drawing/2014/main" id="{D477462B-D7F8-3758-8571-6F4DAB06355A}"/>
              </a:ext>
            </a:extLst>
          </p:cNvPr>
          <p:cNvSpPr txBox="1"/>
          <p:nvPr/>
        </p:nvSpPr>
        <p:spPr>
          <a:xfrm>
            <a:off x="2087523" y="4636279"/>
            <a:ext cx="3280065" cy="246221"/>
          </a:xfrm>
          <a:prstGeom prst="rect">
            <a:avLst/>
          </a:prstGeom>
          <a:noFill/>
        </p:spPr>
        <p:txBody>
          <a:bodyPr wrap="none" rtlCol="0">
            <a:spAutoFit/>
          </a:bodyPr>
          <a:lstStyle/>
          <a:p>
            <a:pPr algn="ctr"/>
            <a:r>
              <a:rPr lang="fr-BE" sz="1000" dirty="0"/>
              <a:t>NO </a:t>
            </a:r>
            <a:r>
              <a:rPr lang="fr-BE" sz="1000" dirty="0" err="1"/>
              <a:t>TECHNICAL</a:t>
            </a:r>
            <a:r>
              <a:rPr lang="fr-BE" sz="1000" dirty="0"/>
              <a:t> </a:t>
            </a:r>
            <a:r>
              <a:rPr lang="fr-BE" sz="1000" dirty="0" err="1"/>
              <a:t>SKILLS</a:t>
            </a:r>
            <a:r>
              <a:rPr lang="fr-BE" sz="1000" dirty="0"/>
              <a:t> </a:t>
            </a:r>
            <a:r>
              <a:rPr lang="fr-BE" sz="1000" dirty="0" err="1"/>
              <a:t>REQUIRED</a:t>
            </a:r>
            <a:r>
              <a:rPr lang="fr-BE" sz="1000" dirty="0"/>
              <a:t> TO </a:t>
            </a:r>
            <a:r>
              <a:rPr lang="fr-BE" sz="1000" dirty="0" err="1"/>
              <a:t>CREATE</a:t>
            </a:r>
            <a:r>
              <a:rPr lang="fr-BE" sz="1000" dirty="0"/>
              <a:t> A BOT</a:t>
            </a:r>
          </a:p>
        </p:txBody>
      </p:sp>
      <p:pic>
        <p:nvPicPr>
          <p:cNvPr id="41" name="Picture 40" descr="A picture containing font, symbol, design&#10;&#10;Description automatically generated">
            <a:extLst>
              <a:ext uri="{FF2B5EF4-FFF2-40B4-BE49-F238E27FC236}">
                <a16:creationId xmlns:a16="http://schemas.microsoft.com/office/drawing/2014/main" id="{EC1FF79F-1B27-07C1-3166-F247E267EE56}"/>
              </a:ext>
            </a:extLst>
          </p:cNvPr>
          <p:cNvPicPr>
            <a:picLocks noChangeAspect="1"/>
          </p:cNvPicPr>
          <p:nvPr/>
        </p:nvPicPr>
        <p:blipFill>
          <a:blip r:embed="rId6">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520275" y="5632281"/>
            <a:ext cx="481012" cy="481012"/>
          </a:xfrm>
          <a:prstGeom prst="rect">
            <a:avLst/>
          </a:prstGeom>
        </p:spPr>
      </p:pic>
      <p:sp>
        <p:nvSpPr>
          <p:cNvPr id="42" name="TextBox 41">
            <a:extLst>
              <a:ext uri="{FF2B5EF4-FFF2-40B4-BE49-F238E27FC236}">
                <a16:creationId xmlns:a16="http://schemas.microsoft.com/office/drawing/2014/main" id="{D775BCFD-4E1B-C556-4F6F-780A0238745F}"/>
              </a:ext>
            </a:extLst>
          </p:cNvPr>
          <p:cNvSpPr txBox="1"/>
          <p:nvPr/>
        </p:nvSpPr>
        <p:spPr>
          <a:xfrm>
            <a:off x="7124157" y="5952519"/>
            <a:ext cx="764440" cy="338554"/>
          </a:xfrm>
          <a:prstGeom prst="rect">
            <a:avLst/>
          </a:prstGeom>
          <a:noFill/>
        </p:spPr>
        <p:txBody>
          <a:bodyPr wrap="none" rtlCol="0">
            <a:spAutoFit/>
          </a:bodyPr>
          <a:lstStyle/>
          <a:p>
            <a:r>
              <a:rPr lang="fr-BE" sz="1600" b="1" dirty="0"/>
              <a:t>BOTS</a:t>
            </a:r>
            <a:endParaRPr lang="LID4096" sz="1600" b="1" dirty="0"/>
          </a:p>
        </p:txBody>
      </p:sp>
      <p:pic>
        <p:nvPicPr>
          <p:cNvPr id="43" name="Picture 42" descr="A picture containing font, symbol, design&#10;&#10;Description automatically generated">
            <a:extLst>
              <a:ext uri="{FF2B5EF4-FFF2-40B4-BE49-F238E27FC236}">
                <a16:creationId xmlns:a16="http://schemas.microsoft.com/office/drawing/2014/main" id="{8B87A315-A84F-3DC5-90EE-A2149E392644}"/>
              </a:ext>
            </a:extLst>
          </p:cNvPr>
          <p:cNvPicPr>
            <a:picLocks noChangeAspect="1"/>
          </p:cNvPicPr>
          <p:nvPr/>
        </p:nvPicPr>
        <p:blipFill>
          <a:blip r:embed="rId6">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009387" y="5632281"/>
            <a:ext cx="481012" cy="481012"/>
          </a:xfrm>
          <a:prstGeom prst="rect">
            <a:avLst/>
          </a:prstGeom>
        </p:spPr>
      </p:pic>
      <p:pic>
        <p:nvPicPr>
          <p:cNvPr id="44" name="Picture 43" descr="A picture containing font, symbol, design&#10;&#10;Description automatically generated">
            <a:extLst>
              <a:ext uri="{FF2B5EF4-FFF2-40B4-BE49-F238E27FC236}">
                <a16:creationId xmlns:a16="http://schemas.microsoft.com/office/drawing/2014/main" id="{6A0DF002-BCD4-AB24-A5D6-C1C90368F0FD}"/>
              </a:ext>
            </a:extLst>
          </p:cNvPr>
          <p:cNvPicPr>
            <a:picLocks noChangeAspect="1"/>
          </p:cNvPicPr>
          <p:nvPr/>
        </p:nvPicPr>
        <p:blipFill>
          <a:blip r:embed="rId6">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524715" y="6107320"/>
            <a:ext cx="481012" cy="481012"/>
          </a:xfrm>
          <a:prstGeom prst="rect">
            <a:avLst/>
          </a:prstGeom>
        </p:spPr>
      </p:pic>
      <p:pic>
        <p:nvPicPr>
          <p:cNvPr id="45" name="Picture 44" descr="A picture containing font, symbol, design&#10;&#10;Description automatically generated">
            <a:extLst>
              <a:ext uri="{FF2B5EF4-FFF2-40B4-BE49-F238E27FC236}">
                <a16:creationId xmlns:a16="http://schemas.microsoft.com/office/drawing/2014/main" id="{1EDC637D-EAF8-E1D3-285C-A6DC6F29C04B}"/>
              </a:ext>
            </a:extLst>
          </p:cNvPr>
          <p:cNvPicPr>
            <a:picLocks noChangeAspect="1"/>
          </p:cNvPicPr>
          <p:nvPr/>
        </p:nvPicPr>
        <p:blipFill>
          <a:blip r:embed="rId6">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009387" y="6113293"/>
            <a:ext cx="481012" cy="481012"/>
          </a:xfrm>
          <a:prstGeom prst="rect">
            <a:avLst/>
          </a:prstGeom>
        </p:spPr>
      </p:pic>
      <p:sp>
        <p:nvSpPr>
          <p:cNvPr id="48" name="Arrow: Bent-Up 47">
            <a:extLst>
              <a:ext uri="{FF2B5EF4-FFF2-40B4-BE49-F238E27FC236}">
                <a16:creationId xmlns:a16="http://schemas.microsoft.com/office/drawing/2014/main" id="{AA53230B-C172-C723-7D32-E51CC9611F0F}"/>
              </a:ext>
            </a:extLst>
          </p:cNvPr>
          <p:cNvSpPr/>
          <p:nvPr/>
        </p:nvSpPr>
        <p:spPr>
          <a:xfrm flipV="1">
            <a:off x="5762626" y="3142861"/>
            <a:ext cx="886262" cy="2362563"/>
          </a:xfrm>
          <a:prstGeom prst="bentUpArrow">
            <a:avLst>
              <a:gd name="adj1" fmla="val 3997"/>
              <a:gd name="adj2" fmla="val 15116"/>
              <a:gd name="adj3" fmla="val 18023"/>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sz="1400"/>
          </a:p>
        </p:txBody>
      </p:sp>
      <p:sp>
        <p:nvSpPr>
          <p:cNvPr id="49" name="TextBox 48">
            <a:extLst>
              <a:ext uri="{FF2B5EF4-FFF2-40B4-BE49-F238E27FC236}">
                <a16:creationId xmlns:a16="http://schemas.microsoft.com/office/drawing/2014/main" id="{36B82BE9-3CCE-2938-6CD7-ADD9D95B8412}"/>
              </a:ext>
            </a:extLst>
          </p:cNvPr>
          <p:cNvSpPr txBox="1"/>
          <p:nvPr/>
        </p:nvSpPr>
        <p:spPr>
          <a:xfrm>
            <a:off x="2566856" y="6246247"/>
            <a:ext cx="2664512" cy="246221"/>
          </a:xfrm>
          <a:prstGeom prst="rect">
            <a:avLst/>
          </a:prstGeom>
          <a:noFill/>
        </p:spPr>
        <p:txBody>
          <a:bodyPr wrap="none" rtlCol="0">
            <a:spAutoFit/>
          </a:bodyPr>
          <a:lstStyle/>
          <a:p>
            <a:pPr algn="ctr"/>
            <a:r>
              <a:rPr lang="fr-BE" sz="1000" dirty="0"/>
              <a:t>NO EMPLOYEES OF PLATFORM PROVIDER</a:t>
            </a:r>
          </a:p>
        </p:txBody>
      </p:sp>
      <p:sp>
        <p:nvSpPr>
          <p:cNvPr id="50" name="Arrow: Right 49">
            <a:extLst>
              <a:ext uri="{FF2B5EF4-FFF2-40B4-BE49-F238E27FC236}">
                <a16:creationId xmlns:a16="http://schemas.microsoft.com/office/drawing/2014/main" id="{5EA29879-44B0-9849-C45A-C55309CAC45F}"/>
              </a:ext>
            </a:extLst>
          </p:cNvPr>
          <p:cNvSpPr/>
          <p:nvPr/>
        </p:nvSpPr>
        <p:spPr>
          <a:xfrm rot="5400000" flipH="1">
            <a:off x="3558276" y="5225030"/>
            <a:ext cx="338554" cy="470789"/>
          </a:xfrm>
          <a:prstGeom prst="rightArrow">
            <a:avLst>
              <a:gd name="adj1" fmla="val 30679"/>
              <a:gd name="adj2" fmla="val 426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LID4096" sz="1600" dirty="0">
              <a:solidFill>
                <a:schemeClr val="bg1"/>
              </a:solidFill>
            </a:endParaRPr>
          </a:p>
        </p:txBody>
      </p:sp>
      <p:sp>
        <p:nvSpPr>
          <p:cNvPr id="51" name="TextBox 50">
            <a:extLst>
              <a:ext uri="{FF2B5EF4-FFF2-40B4-BE49-F238E27FC236}">
                <a16:creationId xmlns:a16="http://schemas.microsoft.com/office/drawing/2014/main" id="{454E640A-CE67-160D-8E51-D6EAA0482D2B}"/>
              </a:ext>
            </a:extLst>
          </p:cNvPr>
          <p:cNvSpPr txBox="1"/>
          <p:nvPr/>
        </p:nvSpPr>
        <p:spPr>
          <a:xfrm>
            <a:off x="10405689" y="6540701"/>
            <a:ext cx="1755032" cy="276999"/>
          </a:xfrm>
          <a:prstGeom prst="rect">
            <a:avLst/>
          </a:prstGeom>
          <a:noFill/>
        </p:spPr>
        <p:txBody>
          <a:bodyPr wrap="none" rtlCol="0">
            <a:spAutoFit/>
          </a:bodyPr>
          <a:lstStyle/>
          <a:p>
            <a:pPr algn="ctr"/>
            <a:r>
              <a:rPr lang="fr-BE" sz="1200" dirty="0"/>
              <a:t>* FOCUS ON GROUP A</a:t>
            </a:r>
            <a:endParaRPr lang="LID4096" sz="1200" dirty="0" err="1"/>
          </a:p>
        </p:txBody>
      </p:sp>
    </p:spTree>
    <p:extLst>
      <p:ext uri="{BB962C8B-B14F-4D97-AF65-F5344CB8AC3E}">
        <p14:creationId xmlns:p14="http://schemas.microsoft.com/office/powerpoint/2010/main" val="769888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logo with a play button&#10;&#10;Description automatically generated with low confidence">
            <a:extLst>
              <a:ext uri="{FF2B5EF4-FFF2-40B4-BE49-F238E27FC236}">
                <a16:creationId xmlns:a16="http://schemas.microsoft.com/office/drawing/2014/main" id="{AF44EFE9-1142-234D-F6D1-42FA7C835B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94406" y="2232040"/>
            <a:ext cx="1293699" cy="1293699"/>
          </a:xfrm>
          <a:prstGeom prst="rect">
            <a:avLst/>
          </a:prstGeom>
        </p:spPr>
      </p:pic>
      <p:sp>
        <p:nvSpPr>
          <p:cNvPr id="4" name="Title 4">
            <a:extLst>
              <a:ext uri="{FF2B5EF4-FFF2-40B4-BE49-F238E27FC236}">
                <a16:creationId xmlns:a16="http://schemas.microsoft.com/office/drawing/2014/main" id="{23B42535-47A5-4D1E-99F6-5D5A171D76D6}"/>
              </a:ext>
            </a:extLst>
          </p:cNvPr>
          <p:cNvSpPr txBox="1">
            <a:spLocks/>
          </p:cNvSpPr>
          <p:nvPr/>
        </p:nvSpPr>
        <p:spPr>
          <a:xfrm>
            <a:off x="640168" y="862996"/>
            <a:ext cx="10521696" cy="609600"/>
          </a:xfrm>
          <a:prstGeom prst="rect">
            <a:avLst/>
          </a:prstGeom>
        </p:spPr>
        <p:txBody>
          <a:bodyPr vert="horz" wrap="square" lIns="121920" tIns="60960" rIns="121920" bIns="60960" rtlCol="0" anchor="ctr" anchorCtr="0">
            <a:noAutofit/>
          </a:bodyPr>
          <a:lstStyle>
            <a:lvl1pPr algn="ctr" defTabSz="182880" rtl="0" eaLnBrk="1" latinLnBrk="0" hangingPunct="1">
              <a:spcBef>
                <a:spcPct val="0"/>
              </a:spcBef>
              <a:buNone/>
              <a:defRPr lang="en-US" sz="2800" kern="1200" cap="none" baseline="0" dirty="0">
                <a:solidFill>
                  <a:schemeClr val="tx2"/>
                </a:solidFill>
                <a:latin typeface="+mj-lt"/>
                <a:ea typeface="+mj-ea"/>
                <a:cs typeface="+mj-cs"/>
              </a:defRPr>
            </a:lvl1pPr>
          </a:lstStyle>
          <a:p>
            <a:endParaRPr lang="LID4096" sz="3733" b="1" dirty="0"/>
          </a:p>
        </p:txBody>
      </p:sp>
      <p:pic>
        <p:nvPicPr>
          <p:cNvPr id="23" name="Picture 22" descr="Shape&#10;&#10;Description automatically generated with medium confidence">
            <a:extLst>
              <a:ext uri="{FF2B5EF4-FFF2-40B4-BE49-F238E27FC236}">
                <a16:creationId xmlns:a16="http://schemas.microsoft.com/office/drawing/2014/main" id="{D73D8E8A-E64B-8901-C4CF-09C0B4E52C65}"/>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169314" y="1367117"/>
            <a:ext cx="312449" cy="402279"/>
          </a:xfrm>
          <a:prstGeom prst="rect">
            <a:avLst/>
          </a:prstGeom>
        </p:spPr>
      </p:pic>
      <p:sp>
        <p:nvSpPr>
          <p:cNvPr id="29" name="TextBox 28">
            <a:extLst>
              <a:ext uri="{FF2B5EF4-FFF2-40B4-BE49-F238E27FC236}">
                <a16:creationId xmlns:a16="http://schemas.microsoft.com/office/drawing/2014/main" id="{C886BD4E-AFD4-D2D7-8048-1CD491752384}"/>
              </a:ext>
            </a:extLst>
          </p:cNvPr>
          <p:cNvSpPr txBox="1"/>
          <p:nvPr/>
        </p:nvSpPr>
        <p:spPr>
          <a:xfrm>
            <a:off x="2538861" y="1420644"/>
            <a:ext cx="2621872" cy="338554"/>
          </a:xfrm>
          <a:prstGeom prst="rect">
            <a:avLst/>
          </a:prstGeom>
          <a:noFill/>
        </p:spPr>
        <p:txBody>
          <a:bodyPr wrap="none" rtlCol="0">
            <a:spAutoFit/>
          </a:bodyPr>
          <a:lstStyle/>
          <a:p>
            <a:r>
              <a:rPr lang="fr-BE" sz="1600" b="1" dirty="0"/>
              <a:t>PLATFORM PROVIDERS</a:t>
            </a:r>
            <a:endParaRPr lang="LID4096" sz="1600" b="1" dirty="0"/>
          </a:p>
        </p:txBody>
      </p:sp>
      <p:sp>
        <p:nvSpPr>
          <p:cNvPr id="30" name="TextBox 29">
            <a:extLst>
              <a:ext uri="{FF2B5EF4-FFF2-40B4-BE49-F238E27FC236}">
                <a16:creationId xmlns:a16="http://schemas.microsoft.com/office/drawing/2014/main" id="{34986C13-4C98-9A3F-C03B-392D20C94B43}"/>
              </a:ext>
            </a:extLst>
          </p:cNvPr>
          <p:cNvSpPr txBox="1"/>
          <p:nvPr/>
        </p:nvSpPr>
        <p:spPr>
          <a:xfrm>
            <a:off x="9320666" y="1438399"/>
            <a:ext cx="1404039" cy="338554"/>
          </a:xfrm>
          <a:prstGeom prst="rect">
            <a:avLst/>
          </a:prstGeom>
          <a:noFill/>
        </p:spPr>
        <p:txBody>
          <a:bodyPr wrap="none" rtlCol="0">
            <a:spAutoFit/>
          </a:bodyPr>
          <a:lstStyle/>
          <a:p>
            <a:r>
              <a:rPr lang="fr-BE" sz="1600" b="1" dirty="0" err="1"/>
              <a:t>INVESTORS</a:t>
            </a:r>
            <a:endParaRPr lang="LID4096" sz="1600" b="1" dirty="0"/>
          </a:p>
        </p:txBody>
      </p:sp>
      <p:sp>
        <p:nvSpPr>
          <p:cNvPr id="10" name="Title 1">
            <a:extLst>
              <a:ext uri="{FF2B5EF4-FFF2-40B4-BE49-F238E27FC236}">
                <a16:creationId xmlns:a16="http://schemas.microsoft.com/office/drawing/2014/main" id="{65346EF6-13B4-398D-11FD-F1F05AEEF25B}"/>
              </a:ext>
            </a:extLst>
          </p:cNvPr>
          <p:cNvSpPr txBox="1">
            <a:spLocks/>
          </p:cNvSpPr>
          <p:nvPr/>
        </p:nvSpPr>
        <p:spPr>
          <a:xfrm>
            <a:off x="214175" y="346671"/>
            <a:ext cx="11671300" cy="543675"/>
          </a:xfrm>
          <a:prstGeom prst="rect">
            <a:avLst/>
          </a:prstGeom>
        </p:spPr>
        <p:txBody>
          <a:bodyPr vert="horz" wrap="square" lIns="91440" tIns="45720" rIns="91440" bIns="45720" rtlCol="0" anchor="ctr" anchorCtr="0">
            <a:normAutofit/>
          </a:bodyPr>
          <a:lstStyle>
            <a:lvl1pPr algn="l" defTabSz="548626" rtl="0" eaLnBrk="1" latinLnBrk="0" hangingPunct="1">
              <a:spcBef>
                <a:spcPct val="0"/>
              </a:spcBef>
              <a:buNone/>
              <a:defRPr sz="2933" b="0" i="0" kern="1200" cap="all">
                <a:solidFill>
                  <a:schemeClr val="accent6"/>
                </a:solidFill>
                <a:latin typeface="Gill Sans MT"/>
                <a:ea typeface="+mj-ea"/>
                <a:cs typeface="Gill Sans MT"/>
              </a:defRPr>
            </a:lvl1pPr>
          </a:lstStyle>
          <a:p>
            <a:pPr defTabSz="914400">
              <a:lnSpc>
                <a:spcPct val="90000"/>
              </a:lnSpc>
            </a:pPr>
            <a:r>
              <a:rPr lang="fr-BE" sz="3200" dirty="0">
                <a:solidFill>
                  <a:schemeClr val="tx1"/>
                </a:solidFill>
              </a:rPr>
              <a:t>AI </a:t>
            </a:r>
            <a:r>
              <a:rPr lang="fr-BE" sz="3200" dirty="0" err="1">
                <a:solidFill>
                  <a:schemeClr val="tx1"/>
                </a:solidFill>
              </a:rPr>
              <a:t>COMPANION</a:t>
            </a:r>
            <a:r>
              <a:rPr lang="fr-BE" sz="3200" dirty="0">
                <a:solidFill>
                  <a:schemeClr val="tx1"/>
                </a:solidFill>
              </a:rPr>
              <a:t> </a:t>
            </a:r>
            <a:r>
              <a:rPr lang="fr-BE" sz="3200" dirty="0" err="1">
                <a:solidFill>
                  <a:schemeClr val="tx1"/>
                </a:solidFill>
              </a:rPr>
              <a:t>CHATBOTS</a:t>
            </a:r>
            <a:r>
              <a:rPr lang="fr-BE" sz="3200" dirty="0">
                <a:solidFill>
                  <a:schemeClr val="tx1"/>
                </a:solidFill>
              </a:rPr>
              <a:t>:  COMMUNICATION PLATFORMS</a:t>
            </a:r>
            <a:endParaRPr lang="en-US" sz="3200" dirty="0">
              <a:solidFill>
                <a:schemeClr val="tx1"/>
              </a:solidFill>
              <a:latin typeface="+mj-lt"/>
              <a:cs typeface="+mj-cs"/>
            </a:endParaRPr>
          </a:p>
        </p:txBody>
      </p:sp>
      <p:pic>
        <p:nvPicPr>
          <p:cNvPr id="2" name="Picture 1" descr="Shape&#10;&#10;Description automatically generated with medium confidence">
            <a:extLst>
              <a:ext uri="{FF2B5EF4-FFF2-40B4-BE49-F238E27FC236}">
                <a16:creationId xmlns:a16="http://schemas.microsoft.com/office/drawing/2014/main" id="{558AE586-69B0-F748-8124-DC511D962A3A}"/>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85347" y="1434243"/>
            <a:ext cx="312449" cy="340226"/>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D7D38C86-854C-C13D-C81D-C13F8D735CC0}"/>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903719" y="5991855"/>
            <a:ext cx="312449" cy="355971"/>
          </a:xfrm>
          <a:prstGeom prst="rect">
            <a:avLst/>
          </a:prstGeom>
        </p:spPr>
      </p:pic>
      <p:sp>
        <p:nvSpPr>
          <p:cNvPr id="22" name="TextBox 21">
            <a:extLst>
              <a:ext uri="{FF2B5EF4-FFF2-40B4-BE49-F238E27FC236}">
                <a16:creationId xmlns:a16="http://schemas.microsoft.com/office/drawing/2014/main" id="{F99A6454-9C92-7393-89E4-76D531C82486}"/>
              </a:ext>
            </a:extLst>
          </p:cNvPr>
          <p:cNvSpPr txBox="1"/>
          <p:nvPr/>
        </p:nvSpPr>
        <p:spPr>
          <a:xfrm>
            <a:off x="2620992" y="5952519"/>
            <a:ext cx="2646365" cy="338554"/>
          </a:xfrm>
          <a:prstGeom prst="rect">
            <a:avLst/>
          </a:prstGeom>
          <a:noFill/>
        </p:spPr>
        <p:txBody>
          <a:bodyPr wrap="none" rtlCol="0">
            <a:spAutoFit/>
          </a:bodyPr>
          <a:lstStyle/>
          <a:p>
            <a:r>
              <a:rPr lang="fr-BE" sz="1600" b="1" dirty="0" err="1"/>
              <a:t>DEVELOPERS</a:t>
            </a:r>
            <a:r>
              <a:rPr lang="fr-BE" sz="1600" b="1" dirty="0"/>
              <a:t> OF BOTS </a:t>
            </a:r>
            <a:endParaRPr lang="LID4096" sz="1600" b="1" dirty="0"/>
          </a:p>
        </p:txBody>
      </p:sp>
      <p:sp>
        <p:nvSpPr>
          <p:cNvPr id="24" name="TextBox 23">
            <a:extLst>
              <a:ext uri="{FF2B5EF4-FFF2-40B4-BE49-F238E27FC236}">
                <a16:creationId xmlns:a16="http://schemas.microsoft.com/office/drawing/2014/main" id="{ABBFC4C8-9DB3-7D2B-76B4-C5BB5F1F0E8E}"/>
              </a:ext>
            </a:extLst>
          </p:cNvPr>
          <p:cNvSpPr txBox="1"/>
          <p:nvPr/>
        </p:nvSpPr>
        <p:spPr>
          <a:xfrm>
            <a:off x="9339038" y="5952519"/>
            <a:ext cx="869149" cy="338554"/>
          </a:xfrm>
          <a:prstGeom prst="rect">
            <a:avLst/>
          </a:prstGeom>
          <a:noFill/>
        </p:spPr>
        <p:txBody>
          <a:bodyPr wrap="none" rtlCol="0">
            <a:spAutoFit/>
          </a:bodyPr>
          <a:lstStyle/>
          <a:p>
            <a:r>
              <a:rPr lang="fr-BE" sz="1600" b="1" dirty="0" err="1"/>
              <a:t>USERS</a:t>
            </a:r>
            <a:endParaRPr lang="LID4096" sz="1600" b="1" dirty="0"/>
          </a:p>
        </p:txBody>
      </p:sp>
      <p:pic>
        <p:nvPicPr>
          <p:cNvPr id="25" name="Picture 24" descr="Shape&#10;&#10;Description automatically generated with medium confidence">
            <a:extLst>
              <a:ext uri="{FF2B5EF4-FFF2-40B4-BE49-F238E27FC236}">
                <a16:creationId xmlns:a16="http://schemas.microsoft.com/office/drawing/2014/main" id="{1CF84564-3BB2-7207-1DF7-7D6B1D2A1F05}"/>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87686" y="5895767"/>
            <a:ext cx="327228" cy="452059"/>
          </a:xfrm>
          <a:prstGeom prst="rect">
            <a:avLst/>
          </a:prstGeom>
          <a:ln>
            <a:noFill/>
          </a:ln>
        </p:spPr>
      </p:pic>
      <p:pic>
        <p:nvPicPr>
          <p:cNvPr id="32" name="Picture 31" descr="A picture containing font, symbol, design&#10;&#10;Description automatically generated">
            <a:extLst>
              <a:ext uri="{FF2B5EF4-FFF2-40B4-BE49-F238E27FC236}">
                <a16:creationId xmlns:a16="http://schemas.microsoft.com/office/drawing/2014/main" id="{5CB442CA-39E7-66C7-199C-04C7906EA5BF}"/>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520275" y="5632281"/>
            <a:ext cx="481012" cy="481012"/>
          </a:xfrm>
          <a:prstGeom prst="rect">
            <a:avLst/>
          </a:prstGeom>
        </p:spPr>
      </p:pic>
      <p:sp>
        <p:nvSpPr>
          <p:cNvPr id="33" name="TextBox 32">
            <a:extLst>
              <a:ext uri="{FF2B5EF4-FFF2-40B4-BE49-F238E27FC236}">
                <a16:creationId xmlns:a16="http://schemas.microsoft.com/office/drawing/2014/main" id="{C81EAB55-71E4-FD1C-1668-8038D132AF32}"/>
              </a:ext>
            </a:extLst>
          </p:cNvPr>
          <p:cNvSpPr txBox="1"/>
          <p:nvPr/>
        </p:nvSpPr>
        <p:spPr>
          <a:xfrm>
            <a:off x="7124157" y="5952519"/>
            <a:ext cx="764440" cy="338554"/>
          </a:xfrm>
          <a:prstGeom prst="rect">
            <a:avLst/>
          </a:prstGeom>
          <a:noFill/>
        </p:spPr>
        <p:txBody>
          <a:bodyPr wrap="none" rtlCol="0">
            <a:spAutoFit/>
          </a:bodyPr>
          <a:lstStyle/>
          <a:p>
            <a:r>
              <a:rPr lang="fr-BE" sz="1600" b="1" dirty="0"/>
              <a:t>BOTS</a:t>
            </a:r>
            <a:endParaRPr lang="LID4096" sz="1600" b="1" dirty="0"/>
          </a:p>
        </p:txBody>
      </p:sp>
      <p:pic>
        <p:nvPicPr>
          <p:cNvPr id="35" name="Picture 34" descr="A picture containing font, symbol, design&#10;&#10;Description automatically generated">
            <a:extLst>
              <a:ext uri="{FF2B5EF4-FFF2-40B4-BE49-F238E27FC236}">
                <a16:creationId xmlns:a16="http://schemas.microsoft.com/office/drawing/2014/main" id="{9AE14172-A34B-1460-B3D6-D54422DE2FF9}"/>
              </a:ext>
            </a:extLst>
          </p:cNvPr>
          <p:cNvPicPr>
            <a:picLocks noChangeAspect="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009387" y="5632281"/>
            <a:ext cx="481012" cy="481012"/>
          </a:xfrm>
          <a:prstGeom prst="rect">
            <a:avLst/>
          </a:prstGeom>
        </p:spPr>
      </p:pic>
      <p:pic>
        <p:nvPicPr>
          <p:cNvPr id="36" name="Picture 35" descr="A picture containing font, symbol, design&#10;&#10;Description automatically generated">
            <a:extLst>
              <a:ext uri="{FF2B5EF4-FFF2-40B4-BE49-F238E27FC236}">
                <a16:creationId xmlns:a16="http://schemas.microsoft.com/office/drawing/2014/main" id="{56760F8E-C024-1FE8-E601-40E79A01EBDD}"/>
              </a:ext>
            </a:extLst>
          </p:cNvPr>
          <p:cNvPicPr>
            <a:picLocks noChangeAspect="1"/>
          </p:cNvPicPr>
          <p:nvPr/>
        </p:nvPicPr>
        <p:blipFill>
          <a:blip r:embed="rId4">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524715" y="6107320"/>
            <a:ext cx="481012" cy="481012"/>
          </a:xfrm>
          <a:prstGeom prst="rect">
            <a:avLst/>
          </a:prstGeom>
        </p:spPr>
      </p:pic>
      <p:pic>
        <p:nvPicPr>
          <p:cNvPr id="37" name="Picture 36" descr="A picture containing font, symbol, design&#10;&#10;Description automatically generated">
            <a:extLst>
              <a:ext uri="{FF2B5EF4-FFF2-40B4-BE49-F238E27FC236}">
                <a16:creationId xmlns:a16="http://schemas.microsoft.com/office/drawing/2014/main" id="{C8F85BAC-AF88-71F9-3C1D-DA7CB9C55A8E}"/>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009387" y="6113293"/>
            <a:ext cx="481012" cy="481012"/>
          </a:xfrm>
          <a:prstGeom prst="rect">
            <a:avLst/>
          </a:prstGeom>
        </p:spPr>
      </p:pic>
      <p:pic>
        <p:nvPicPr>
          <p:cNvPr id="3" name="Picture 2" descr="Logo, company name&#10;&#10;Description automatically generated">
            <a:extLst>
              <a:ext uri="{FF2B5EF4-FFF2-40B4-BE49-F238E27FC236}">
                <a16:creationId xmlns:a16="http://schemas.microsoft.com/office/drawing/2014/main" id="{81264689-3132-27B3-5FAF-8CC768DBED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065834" y="2615597"/>
            <a:ext cx="689982" cy="517885"/>
          </a:xfrm>
          <a:prstGeom prst="rect">
            <a:avLst/>
          </a:prstGeom>
          <a:ln w="28575">
            <a:noFill/>
          </a:ln>
        </p:spPr>
      </p:pic>
      <p:sp>
        <p:nvSpPr>
          <p:cNvPr id="12" name="Freeform: Shape 11">
            <a:extLst>
              <a:ext uri="{FF2B5EF4-FFF2-40B4-BE49-F238E27FC236}">
                <a16:creationId xmlns:a16="http://schemas.microsoft.com/office/drawing/2014/main" id="{07BA8362-5B72-2591-C758-3471E27DB202}"/>
              </a:ext>
            </a:extLst>
          </p:cNvPr>
          <p:cNvSpPr/>
          <p:nvPr/>
        </p:nvSpPr>
        <p:spPr>
          <a:xfrm>
            <a:off x="1781175" y="1257300"/>
            <a:ext cx="9772650" cy="5086350"/>
          </a:xfrm>
          <a:custGeom>
            <a:avLst/>
            <a:gdLst>
              <a:gd name="connsiteX0" fmla="*/ 9734550 w 9772650"/>
              <a:gd name="connsiteY0" fmla="*/ 5086350 h 5086350"/>
              <a:gd name="connsiteX1" fmla="*/ 9772650 w 9772650"/>
              <a:gd name="connsiteY1" fmla="*/ 1076325 h 5086350"/>
              <a:gd name="connsiteX2" fmla="*/ 4448175 w 9772650"/>
              <a:gd name="connsiteY2" fmla="*/ 1114425 h 5086350"/>
              <a:gd name="connsiteX3" fmla="*/ 4448175 w 9772650"/>
              <a:gd name="connsiteY3" fmla="*/ 0 h 5086350"/>
              <a:gd name="connsiteX4" fmla="*/ 0 w 9772650"/>
              <a:gd name="connsiteY4" fmla="*/ 0 h 508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2650" h="5086350">
                <a:moveTo>
                  <a:pt x="9734550" y="5086350"/>
                </a:moveTo>
                <a:lnTo>
                  <a:pt x="9772650" y="1076325"/>
                </a:lnTo>
                <a:lnTo>
                  <a:pt x="4448175" y="1114425"/>
                </a:lnTo>
                <a:lnTo>
                  <a:pt x="4448175" y="0"/>
                </a:lnTo>
                <a:lnTo>
                  <a:pt x="0" y="0"/>
                </a:lnTo>
              </a:path>
            </a:pathLst>
          </a:cu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a:p>
        </p:txBody>
      </p:sp>
      <p:pic>
        <p:nvPicPr>
          <p:cNvPr id="14" name="Picture 13">
            <a:extLst>
              <a:ext uri="{FF2B5EF4-FFF2-40B4-BE49-F238E27FC236}">
                <a16:creationId xmlns:a16="http://schemas.microsoft.com/office/drawing/2014/main" id="{12907D56-A1EB-49AC-56AE-EE96A405E304}"/>
              </a:ext>
            </a:extLst>
          </p:cNvPr>
          <p:cNvPicPr>
            <a:picLocks noChangeAspect="1"/>
          </p:cNvPicPr>
          <p:nvPr/>
        </p:nvPicPr>
        <p:blipFill>
          <a:blip r:embed="rId6"/>
          <a:stretch>
            <a:fillRect/>
          </a:stretch>
        </p:blipFill>
        <p:spPr>
          <a:xfrm>
            <a:off x="6612632" y="3159745"/>
            <a:ext cx="2164654" cy="2289059"/>
          </a:xfrm>
          <a:prstGeom prst="rect">
            <a:avLst/>
          </a:prstGeom>
        </p:spPr>
        <p:style>
          <a:lnRef idx="2">
            <a:schemeClr val="accent4"/>
          </a:lnRef>
          <a:fillRef idx="1">
            <a:schemeClr val="lt1"/>
          </a:fillRef>
          <a:effectRef idx="0">
            <a:schemeClr val="accent4"/>
          </a:effectRef>
          <a:fontRef idx="minor">
            <a:schemeClr val="dk1"/>
          </a:fontRef>
        </p:style>
      </p:pic>
      <p:sp>
        <p:nvSpPr>
          <p:cNvPr id="16" name="Rectangle 15">
            <a:extLst>
              <a:ext uri="{FF2B5EF4-FFF2-40B4-BE49-F238E27FC236}">
                <a16:creationId xmlns:a16="http://schemas.microsoft.com/office/drawing/2014/main" id="{738AB4BA-CFD1-A42F-6F5B-6BA3B1DD4118}"/>
              </a:ext>
            </a:extLst>
          </p:cNvPr>
          <p:cNvSpPr/>
          <p:nvPr/>
        </p:nvSpPr>
        <p:spPr>
          <a:xfrm>
            <a:off x="5762624" y="2400301"/>
            <a:ext cx="6029325" cy="4196577"/>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LID4096" sz="1400"/>
          </a:p>
        </p:txBody>
      </p:sp>
      <p:sp>
        <p:nvSpPr>
          <p:cNvPr id="18" name="Arrow: Right 17">
            <a:extLst>
              <a:ext uri="{FF2B5EF4-FFF2-40B4-BE49-F238E27FC236}">
                <a16:creationId xmlns:a16="http://schemas.microsoft.com/office/drawing/2014/main" id="{4C1B188F-22EA-0055-BC14-886C3B43508D}"/>
              </a:ext>
            </a:extLst>
          </p:cNvPr>
          <p:cNvSpPr/>
          <p:nvPr/>
        </p:nvSpPr>
        <p:spPr>
          <a:xfrm rot="13263046" flipH="1">
            <a:off x="5311100" y="1839770"/>
            <a:ext cx="338554" cy="470789"/>
          </a:xfrm>
          <a:prstGeom prst="rightArrow">
            <a:avLst>
              <a:gd name="adj1" fmla="val 30679"/>
              <a:gd name="adj2" fmla="val 426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LID4096" sz="1600" dirty="0">
              <a:solidFill>
                <a:schemeClr val="bg1"/>
              </a:solidFill>
            </a:endParaRPr>
          </a:p>
        </p:txBody>
      </p:sp>
      <p:pic>
        <p:nvPicPr>
          <p:cNvPr id="27" name="Picture 26" descr="A screenshot of a computer&#10;&#10;Description automatically generated with low confidence">
            <a:extLst>
              <a:ext uri="{FF2B5EF4-FFF2-40B4-BE49-F238E27FC236}">
                <a16:creationId xmlns:a16="http://schemas.microsoft.com/office/drawing/2014/main" id="{F9DC16E0-97D0-1587-20D8-153755E2888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49542" y="3808256"/>
            <a:ext cx="2513869" cy="1020046"/>
          </a:xfrm>
          <a:prstGeom prst="rect">
            <a:avLst/>
          </a:prstGeom>
        </p:spPr>
      </p:pic>
      <p:sp>
        <p:nvSpPr>
          <p:cNvPr id="28" name="TextBox 27">
            <a:extLst>
              <a:ext uri="{FF2B5EF4-FFF2-40B4-BE49-F238E27FC236}">
                <a16:creationId xmlns:a16="http://schemas.microsoft.com/office/drawing/2014/main" id="{71F96C00-6557-1AE5-2A76-B17100BCC22A}"/>
              </a:ext>
            </a:extLst>
          </p:cNvPr>
          <p:cNvSpPr txBox="1"/>
          <p:nvPr/>
        </p:nvSpPr>
        <p:spPr>
          <a:xfrm>
            <a:off x="10405689" y="6540701"/>
            <a:ext cx="1755032" cy="276999"/>
          </a:xfrm>
          <a:prstGeom prst="rect">
            <a:avLst/>
          </a:prstGeom>
          <a:noFill/>
        </p:spPr>
        <p:txBody>
          <a:bodyPr wrap="none" rtlCol="0">
            <a:spAutoFit/>
          </a:bodyPr>
          <a:lstStyle/>
          <a:p>
            <a:pPr algn="ctr"/>
            <a:r>
              <a:rPr lang="fr-BE" sz="1200" dirty="0"/>
              <a:t>* FOCUS ON GROUP A</a:t>
            </a:r>
            <a:endParaRPr lang="LID4096" sz="1200" dirty="0" err="1"/>
          </a:p>
        </p:txBody>
      </p:sp>
    </p:spTree>
    <p:extLst>
      <p:ext uri="{BB962C8B-B14F-4D97-AF65-F5344CB8AC3E}">
        <p14:creationId xmlns:p14="http://schemas.microsoft.com/office/powerpoint/2010/main" val="130214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23B42535-47A5-4D1E-99F6-5D5A171D76D6}"/>
              </a:ext>
            </a:extLst>
          </p:cNvPr>
          <p:cNvSpPr txBox="1">
            <a:spLocks/>
          </p:cNvSpPr>
          <p:nvPr/>
        </p:nvSpPr>
        <p:spPr>
          <a:xfrm>
            <a:off x="640168" y="862996"/>
            <a:ext cx="10521696" cy="609600"/>
          </a:xfrm>
          <a:prstGeom prst="rect">
            <a:avLst/>
          </a:prstGeom>
        </p:spPr>
        <p:txBody>
          <a:bodyPr vert="horz" wrap="square" lIns="121920" tIns="60960" rIns="121920" bIns="60960" rtlCol="0" anchor="ctr" anchorCtr="0">
            <a:noAutofit/>
          </a:bodyPr>
          <a:lstStyle>
            <a:lvl1pPr algn="ctr" defTabSz="182880" rtl="0" eaLnBrk="1" latinLnBrk="0" hangingPunct="1">
              <a:spcBef>
                <a:spcPct val="0"/>
              </a:spcBef>
              <a:buNone/>
              <a:defRPr lang="en-US" sz="2800" kern="1200" cap="none" baseline="0" dirty="0">
                <a:solidFill>
                  <a:schemeClr val="tx2"/>
                </a:solidFill>
                <a:latin typeface="+mj-lt"/>
                <a:ea typeface="+mj-ea"/>
                <a:cs typeface="+mj-cs"/>
              </a:defRPr>
            </a:lvl1pPr>
          </a:lstStyle>
          <a:p>
            <a:endParaRPr lang="LID4096" sz="3733" b="1" dirty="0"/>
          </a:p>
        </p:txBody>
      </p:sp>
      <p:pic>
        <p:nvPicPr>
          <p:cNvPr id="23" name="Picture 22" descr="Shape&#10;&#10;Description automatically generated with medium confidence">
            <a:extLst>
              <a:ext uri="{FF2B5EF4-FFF2-40B4-BE49-F238E27FC236}">
                <a16:creationId xmlns:a16="http://schemas.microsoft.com/office/drawing/2014/main" id="{D73D8E8A-E64B-8901-C4CF-09C0B4E52C65}"/>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169314" y="1367117"/>
            <a:ext cx="312449" cy="402279"/>
          </a:xfrm>
          <a:prstGeom prst="rect">
            <a:avLst/>
          </a:prstGeom>
        </p:spPr>
      </p:pic>
      <p:sp>
        <p:nvSpPr>
          <p:cNvPr id="29" name="TextBox 28">
            <a:extLst>
              <a:ext uri="{FF2B5EF4-FFF2-40B4-BE49-F238E27FC236}">
                <a16:creationId xmlns:a16="http://schemas.microsoft.com/office/drawing/2014/main" id="{C886BD4E-AFD4-D2D7-8048-1CD491752384}"/>
              </a:ext>
            </a:extLst>
          </p:cNvPr>
          <p:cNvSpPr txBox="1"/>
          <p:nvPr/>
        </p:nvSpPr>
        <p:spPr>
          <a:xfrm>
            <a:off x="2538861" y="1420644"/>
            <a:ext cx="2621872" cy="338554"/>
          </a:xfrm>
          <a:prstGeom prst="rect">
            <a:avLst/>
          </a:prstGeom>
          <a:noFill/>
        </p:spPr>
        <p:txBody>
          <a:bodyPr wrap="none" rtlCol="0">
            <a:spAutoFit/>
          </a:bodyPr>
          <a:lstStyle/>
          <a:p>
            <a:r>
              <a:rPr lang="fr-BE" sz="1600" b="1" dirty="0"/>
              <a:t>PLATFORM PROVIDERS</a:t>
            </a:r>
            <a:endParaRPr lang="LID4096" sz="1600" b="1" dirty="0"/>
          </a:p>
        </p:txBody>
      </p:sp>
      <p:sp>
        <p:nvSpPr>
          <p:cNvPr id="30" name="TextBox 29">
            <a:extLst>
              <a:ext uri="{FF2B5EF4-FFF2-40B4-BE49-F238E27FC236}">
                <a16:creationId xmlns:a16="http://schemas.microsoft.com/office/drawing/2014/main" id="{34986C13-4C98-9A3F-C03B-392D20C94B43}"/>
              </a:ext>
            </a:extLst>
          </p:cNvPr>
          <p:cNvSpPr txBox="1"/>
          <p:nvPr/>
        </p:nvSpPr>
        <p:spPr>
          <a:xfrm>
            <a:off x="9320666" y="1438399"/>
            <a:ext cx="1404039" cy="338554"/>
          </a:xfrm>
          <a:prstGeom prst="rect">
            <a:avLst/>
          </a:prstGeom>
          <a:noFill/>
        </p:spPr>
        <p:txBody>
          <a:bodyPr wrap="none" rtlCol="0">
            <a:spAutoFit/>
          </a:bodyPr>
          <a:lstStyle/>
          <a:p>
            <a:r>
              <a:rPr lang="fr-BE" sz="1600" b="1" dirty="0" err="1"/>
              <a:t>INVESTORS</a:t>
            </a:r>
            <a:endParaRPr lang="LID4096" sz="1600" b="1" dirty="0"/>
          </a:p>
        </p:txBody>
      </p:sp>
      <p:sp>
        <p:nvSpPr>
          <p:cNvPr id="10" name="Title 1">
            <a:extLst>
              <a:ext uri="{FF2B5EF4-FFF2-40B4-BE49-F238E27FC236}">
                <a16:creationId xmlns:a16="http://schemas.microsoft.com/office/drawing/2014/main" id="{65346EF6-13B4-398D-11FD-F1F05AEEF25B}"/>
              </a:ext>
            </a:extLst>
          </p:cNvPr>
          <p:cNvSpPr txBox="1">
            <a:spLocks/>
          </p:cNvSpPr>
          <p:nvPr/>
        </p:nvSpPr>
        <p:spPr>
          <a:xfrm>
            <a:off x="214175" y="346671"/>
            <a:ext cx="11671300" cy="543675"/>
          </a:xfrm>
          <a:prstGeom prst="rect">
            <a:avLst/>
          </a:prstGeom>
        </p:spPr>
        <p:txBody>
          <a:bodyPr vert="horz" wrap="square" lIns="91440" tIns="45720" rIns="91440" bIns="45720" rtlCol="0" anchor="ctr" anchorCtr="0">
            <a:normAutofit/>
          </a:bodyPr>
          <a:lstStyle>
            <a:lvl1pPr algn="l" defTabSz="548626" rtl="0" eaLnBrk="1" latinLnBrk="0" hangingPunct="1">
              <a:spcBef>
                <a:spcPct val="0"/>
              </a:spcBef>
              <a:buNone/>
              <a:defRPr sz="2933" b="0" i="0" kern="1200" cap="all">
                <a:solidFill>
                  <a:schemeClr val="accent6"/>
                </a:solidFill>
                <a:latin typeface="Gill Sans MT"/>
                <a:ea typeface="+mj-ea"/>
                <a:cs typeface="Gill Sans MT"/>
              </a:defRPr>
            </a:lvl1pPr>
          </a:lstStyle>
          <a:p>
            <a:pPr defTabSz="914400">
              <a:lnSpc>
                <a:spcPct val="90000"/>
              </a:lnSpc>
            </a:pPr>
            <a:r>
              <a:rPr lang="fr-BE" sz="3200" dirty="0">
                <a:solidFill>
                  <a:schemeClr val="tx1"/>
                </a:solidFill>
              </a:rPr>
              <a:t>AI </a:t>
            </a:r>
            <a:r>
              <a:rPr lang="fr-BE" sz="3200" dirty="0" err="1">
                <a:solidFill>
                  <a:schemeClr val="tx1"/>
                </a:solidFill>
              </a:rPr>
              <a:t>COMPANION</a:t>
            </a:r>
            <a:r>
              <a:rPr lang="fr-BE" sz="3200" dirty="0">
                <a:solidFill>
                  <a:schemeClr val="tx1"/>
                </a:solidFill>
              </a:rPr>
              <a:t> </a:t>
            </a:r>
            <a:r>
              <a:rPr lang="fr-BE" sz="3200" dirty="0" err="1">
                <a:solidFill>
                  <a:schemeClr val="tx1"/>
                </a:solidFill>
              </a:rPr>
              <a:t>CHATBOTS</a:t>
            </a:r>
            <a:r>
              <a:rPr lang="fr-BE" sz="3200" dirty="0">
                <a:solidFill>
                  <a:schemeClr val="tx1"/>
                </a:solidFill>
              </a:rPr>
              <a:t>:  </a:t>
            </a:r>
            <a:r>
              <a:rPr lang="fr-BE" sz="3200" dirty="0" err="1">
                <a:solidFill>
                  <a:schemeClr val="tx1"/>
                </a:solidFill>
              </a:rPr>
              <a:t>WHO</a:t>
            </a:r>
            <a:r>
              <a:rPr lang="fr-BE" sz="3200" dirty="0">
                <a:solidFill>
                  <a:schemeClr val="tx1"/>
                </a:solidFill>
              </a:rPr>
              <a:t> IS </a:t>
            </a:r>
            <a:r>
              <a:rPr lang="fr-BE" sz="3200" dirty="0" err="1">
                <a:solidFill>
                  <a:schemeClr val="tx1"/>
                </a:solidFill>
              </a:rPr>
              <a:t>INVOLVED</a:t>
            </a:r>
            <a:r>
              <a:rPr lang="fr-BE" sz="3200" dirty="0">
                <a:solidFill>
                  <a:schemeClr val="tx1"/>
                </a:solidFill>
              </a:rPr>
              <a:t>?</a:t>
            </a:r>
            <a:endParaRPr lang="en-US" sz="3200" dirty="0">
              <a:solidFill>
                <a:schemeClr val="tx1"/>
              </a:solidFill>
              <a:latin typeface="+mj-lt"/>
              <a:cs typeface="+mj-cs"/>
            </a:endParaRPr>
          </a:p>
        </p:txBody>
      </p:sp>
      <p:pic>
        <p:nvPicPr>
          <p:cNvPr id="2" name="Picture 1" descr="Shape&#10;&#10;Description automatically generated with medium confidence">
            <a:extLst>
              <a:ext uri="{FF2B5EF4-FFF2-40B4-BE49-F238E27FC236}">
                <a16:creationId xmlns:a16="http://schemas.microsoft.com/office/drawing/2014/main" id="{558AE586-69B0-F748-8124-DC511D962A3A}"/>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85347" y="1434243"/>
            <a:ext cx="312449" cy="340226"/>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684B266F-ADE0-F8EB-F207-6A99C506BB50}"/>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903719" y="5991855"/>
            <a:ext cx="312449" cy="355971"/>
          </a:xfrm>
          <a:prstGeom prst="rect">
            <a:avLst/>
          </a:prstGeom>
        </p:spPr>
      </p:pic>
      <p:sp>
        <p:nvSpPr>
          <p:cNvPr id="6" name="TextBox 5">
            <a:extLst>
              <a:ext uri="{FF2B5EF4-FFF2-40B4-BE49-F238E27FC236}">
                <a16:creationId xmlns:a16="http://schemas.microsoft.com/office/drawing/2014/main" id="{E17164E5-E2C8-06DA-E5C0-7325FC6FD3A3}"/>
              </a:ext>
            </a:extLst>
          </p:cNvPr>
          <p:cNvSpPr txBox="1"/>
          <p:nvPr/>
        </p:nvSpPr>
        <p:spPr>
          <a:xfrm>
            <a:off x="2620992" y="5952519"/>
            <a:ext cx="2646365" cy="338554"/>
          </a:xfrm>
          <a:prstGeom prst="rect">
            <a:avLst/>
          </a:prstGeom>
          <a:noFill/>
        </p:spPr>
        <p:txBody>
          <a:bodyPr wrap="none" rtlCol="0">
            <a:spAutoFit/>
          </a:bodyPr>
          <a:lstStyle/>
          <a:p>
            <a:r>
              <a:rPr lang="fr-BE" sz="1600" b="1" dirty="0" err="1"/>
              <a:t>DEVELOPERS</a:t>
            </a:r>
            <a:r>
              <a:rPr lang="fr-BE" sz="1600" b="1" dirty="0"/>
              <a:t> OF BOTS </a:t>
            </a:r>
            <a:endParaRPr lang="LID4096" sz="1600" b="1" dirty="0"/>
          </a:p>
        </p:txBody>
      </p:sp>
      <p:sp>
        <p:nvSpPr>
          <p:cNvPr id="7" name="TextBox 6">
            <a:extLst>
              <a:ext uri="{FF2B5EF4-FFF2-40B4-BE49-F238E27FC236}">
                <a16:creationId xmlns:a16="http://schemas.microsoft.com/office/drawing/2014/main" id="{D22CF1EB-039C-6D26-0D1E-5DC07533DC19}"/>
              </a:ext>
            </a:extLst>
          </p:cNvPr>
          <p:cNvSpPr txBox="1"/>
          <p:nvPr/>
        </p:nvSpPr>
        <p:spPr>
          <a:xfrm>
            <a:off x="9339038" y="5952519"/>
            <a:ext cx="869149" cy="338554"/>
          </a:xfrm>
          <a:prstGeom prst="rect">
            <a:avLst/>
          </a:prstGeom>
          <a:noFill/>
        </p:spPr>
        <p:txBody>
          <a:bodyPr wrap="none" rtlCol="0">
            <a:spAutoFit/>
          </a:bodyPr>
          <a:lstStyle/>
          <a:p>
            <a:r>
              <a:rPr lang="fr-BE" sz="1600" b="1" dirty="0" err="1"/>
              <a:t>USERS</a:t>
            </a:r>
            <a:endParaRPr lang="LID4096" sz="1600" b="1" dirty="0"/>
          </a:p>
        </p:txBody>
      </p:sp>
      <p:pic>
        <p:nvPicPr>
          <p:cNvPr id="8" name="Picture 7" descr="Shape&#10;&#10;Description automatically generated with medium confidence">
            <a:extLst>
              <a:ext uri="{FF2B5EF4-FFF2-40B4-BE49-F238E27FC236}">
                <a16:creationId xmlns:a16="http://schemas.microsoft.com/office/drawing/2014/main" id="{FF28519C-3D96-39F3-0BDB-FB67D5EE39EA}"/>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87686" y="5895767"/>
            <a:ext cx="327228" cy="452059"/>
          </a:xfrm>
          <a:prstGeom prst="rect">
            <a:avLst/>
          </a:prstGeom>
          <a:ln>
            <a:noFill/>
          </a:ln>
        </p:spPr>
      </p:pic>
      <p:pic>
        <p:nvPicPr>
          <p:cNvPr id="11" name="Picture 10" descr="A picture containing font, symbol, design&#10;&#10;Description automatically generated">
            <a:extLst>
              <a:ext uri="{FF2B5EF4-FFF2-40B4-BE49-F238E27FC236}">
                <a16:creationId xmlns:a16="http://schemas.microsoft.com/office/drawing/2014/main" id="{49C1C1AA-BD65-F9D9-F559-53904DDAFDC3}"/>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520275" y="5632281"/>
            <a:ext cx="481012" cy="481012"/>
          </a:xfrm>
          <a:prstGeom prst="rect">
            <a:avLst/>
          </a:prstGeom>
        </p:spPr>
      </p:pic>
      <p:sp>
        <p:nvSpPr>
          <p:cNvPr id="12" name="TextBox 11">
            <a:extLst>
              <a:ext uri="{FF2B5EF4-FFF2-40B4-BE49-F238E27FC236}">
                <a16:creationId xmlns:a16="http://schemas.microsoft.com/office/drawing/2014/main" id="{41B2BB67-8047-E4DA-499C-B98CDFB68BE0}"/>
              </a:ext>
            </a:extLst>
          </p:cNvPr>
          <p:cNvSpPr txBox="1"/>
          <p:nvPr/>
        </p:nvSpPr>
        <p:spPr>
          <a:xfrm>
            <a:off x="7124157" y="5952519"/>
            <a:ext cx="764440" cy="338554"/>
          </a:xfrm>
          <a:prstGeom prst="rect">
            <a:avLst/>
          </a:prstGeom>
          <a:noFill/>
        </p:spPr>
        <p:txBody>
          <a:bodyPr wrap="none" rtlCol="0">
            <a:spAutoFit/>
          </a:bodyPr>
          <a:lstStyle/>
          <a:p>
            <a:r>
              <a:rPr lang="fr-BE" sz="1600" b="1" dirty="0"/>
              <a:t>BOTS</a:t>
            </a:r>
            <a:endParaRPr lang="LID4096" sz="1600" b="1" dirty="0"/>
          </a:p>
        </p:txBody>
      </p:sp>
      <p:pic>
        <p:nvPicPr>
          <p:cNvPr id="13" name="Picture 12" descr="A picture containing font, symbol, design&#10;&#10;Description automatically generated">
            <a:extLst>
              <a:ext uri="{FF2B5EF4-FFF2-40B4-BE49-F238E27FC236}">
                <a16:creationId xmlns:a16="http://schemas.microsoft.com/office/drawing/2014/main" id="{D56D9F90-1CCA-F69B-83D3-B6E294C89BDF}"/>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009387" y="5632281"/>
            <a:ext cx="481012" cy="481012"/>
          </a:xfrm>
          <a:prstGeom prst="rect">
            <a:avLst/>
          </a:prstGeom>
        </p:spPr>
      </p:pic>
      <p:pic>
        <p:nvPicPr>
          <p:cNvPr id="14" name="Picture 13" descr="A picture containing font, symbol, design&#10;&#10;Description automatically generated">
            <a:extLst>
              <a:ext uri="{FF2B5EF4-FFF2-40B4-BE49-F238E27FC236}">
                <a16:creationId xmlns:a16="http://schemas.microsoft.com/office/drawing/2014/main" id="{F3B9415B-EEE6-C19F-6F36-5203DEC2C7D5}"/>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524715" y="6107320"/>
            <a:ext cx="481012" cy="481012"/>
          </a:xfrm>
          <a:prstGeom prst="rect">
            <a:avLst/>
          </a:prstGeom>
        </p:spPr>
      </p:pic>
      <p:pic>
        <p:nvPicPr>
          <p:cNvPr id="15" name="Picture 14" descr="A picture containing font, symbol, design&#10;&#10;Description automatically generated">
            <a:extLst>
              <a:ext uri="{FF2B5EF4-FFF2-40B4-BE49-F238E27FC236}">
                <a16:creationId xmlns:a16="http://schemas.microsoft.com/office/drawing/2014/main" id="{F1EB4C41-10B0-E8B1-C96C-7C7B49F9383F}"/>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009387" y="6113293"/>
            <a:ext cx="481012" cy="481012"/>
          </a:xfrm>
          <a:prstGeom prst="rect">
            <a:avLst/>
          </a:prstGeom>
        </p:spPr>
      </p:pic>
      <p:pic>
        <p:nvPicPr>
          <p:cNvPr id="16" name="Picture 15" descr="Graphical user interface, text, application, chat or text message&#10;&#10;Description automatically generated">
            <a:extLst>
              <a:ext uri="{FF2B5EF4-FFF2-40B4-BE49-F238E27FC236}">
                <a16:creationId xmlns:a16="http://schemas.microsoft.com/office/drawing/2014/main" id="{0F7D65AC-64A3-FCC7-101F-2DA0AC358F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53749" y="2806541"/>
            <a:ext cx="1114111" cy="2411213"/>
          </a:xfrm>
          <a:prstGeom prst="rect">
            <a:avLst/>
          </a:prstGeom>
          <a:ln w="28575">
            <a:solidFill>
              <a:srgbClr val="FF0000"/>
            </a:solidFill>
          </a:ln>
        </p:spPr>
      </p:pic>
      <p:sp>
        <p:nvSpPr>
          <p:cNvPr id="20" name="Arrow: Left-Up 19">
            <a:extLst>
              <a:ext uri="{FF2B5EF4-FFF2-40B4-BE49-F238E27FC236}">
                <a16:creationId xmlns:a16="http://schemas.microsoft.com/office/drawing/2014/main" id="{AC93072E-3964-E7D9-0466-0E8D2E66F19F}"/>
              </a:ext>
            </a:extLst>
          </p:cNvPr>
          <p:cNvSpPr/>
          <p:nvPr/>
        </p:nvSpPr>
        <p:spPr>
          <a:xfrm rot="16200000">
            <a:off x="7765383" y="4035738"/>
            <a:ext cx="2000884" cy="1832677"/>
          </a:xfrm>
          <a:prstGeom prst="leftUpArrow">
            <a:avLst>
              <a:gd name="adj1" fmla="val 2108"/>
              <a:gd name="adj2" fmla="val 7831"/>
              <a:gd name="adj3" fmla="val 1114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sz="1400"/>
          </a:p>
        </p:txBody>
      </p:sp>
      <p:sp>
        <p:nvSpPr>
          <p:cNvPr id="21" name="Rectangle 20">
            <a:extLst>
              <a:ext uri="{FF2B5EF4-FFF2-40B4-BE49-F238E27FC236}">
                <a16:creationId xmlns:a16="http://schemas.microsoft.com/office/drawing/2014/main" id="{1F25682F-9C37-854C-FB82-678C0D762F86}"/>
              </a:ext>
            </a:extLst>
          </p:cNvPr>
          <p:cNvSpPr/>
          <p:nvPr/>
        </p:nvSpPr>
        <p:spPr>
          <a:xfrm>
            <a:off x="5572124" y="2588678"/>
            <a:ext cx="2277363" cy="4116922"/>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LID4096" sz="1400"/>
          </a:p>
        </p:txBody>
      </p:sp>
      <p:sp>
        <p:nvSpPr>
          <p:cNvPr id="24" name="Arrow: Left-Up 23">
            <a:extLst>
              <a:ext uri="{FF2B5EF4-FFF2-40B4-BE49-F238E27FC236}">
                <a16:creationId xmlns:a16="http://schemas.microsoft.com/office/drawing/2014/main" id="{273DDF14-DE3B-B9A5-9989-B15928ADB67F}"/>
              </a:ext>
            </a:extLst>
          </p:cNvPr>
          <p:cNvSpPr/>
          <p:nvPr/>
        </p:nvSpPr>
        <p:spPr>
          <a:xfrm rot="10800000">
            <a:off x="3541364" y="3898674"/>
            <a:ext cx="2000884" cy="1832677"/>
          </a:xfrm>
          <a:prstGeom prst="leftUpArrow">
            <a:avLst>
              <a:gd name="adj1" fmla="val 2108"/>
              <a:gd name="adj2" fmla="val 7831"/>
              <a:gd name="adj3" fmla="val 11145"/>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sz="1400"/>
          </a:p>
        </p:txBody>
      </p:sp>
      <p:sp>
        <p:nvSpPr>
          <p:cNvPr id="25" name="TextBox 24">
            <a:extLst>
              <a:ext uri="{FF2B5EF4-FFF2-40B4-BE49-F238E27FC236}">
                <a16:creationId xmlns:a16="http://schemas.microsoft.com/office/drawing/2014/main" id="{61E6162D-C799-C9E2-273F-EACE40A13523}"/>
              </a:ext>
            </a:extLst>
          </p:cNvPr>
          <p:cNvSpPr txBox="1"/>
          <p:nvPr/>
        </p:nvSpPr>
        <p:spPr>
          <a:xfrm>
            <a:off x="3595203" y="3477451"/>
            <a:ext cx="1845377" cy="400110"/>
          </a:xfrm>
          <a:prstGeom prst="rect">
            <a:avLst/>
          </a:prstGeom>
          <a:noFill/>
        </p:spPr>
        <p:txBody>
          <a:bodyPr wrap="none" rtlCol="0">
            <a:spAutoFit/>
          </a:bodyPr>
          <a:lstStyle/>
          <a:p>
            <a:pPr algn="ctr"/>
            <a:r>
              <a:rPr lang="fr-BE" sz="1000" dirty="0"/>
              <a:t>OFFLINE</a:t>
            </a:r>
          </a:p>
          <a:p>
            <a:pPr algn="ctr"/>
            <a:r>
              <a:rPr lang="fr-BE" sz="1000" dirty="0" err="1"/>
              <a:t>REINFORCEMENT</a:t>
            </a:r>
            <a:r>
              <a:rPr lang="fr-BE" sz="1000" dirty="0"/>
              <a:t> LEARNING</a:t>
            </a:r>
          </a:p>
        </p:txBody>
      </p:sp>
      <p:sp>
        <p:nvSpPr>
          <p:cNvPr id="26" name="TextBox 25">
            <a:extLst>
              <a:ext uri="{FF2B5EF4-FFF2-40B4-BE49-F238E27FC236}">
                <a16:creationId xmlns:a16="http://schemas.microsoft.com/office/drawing/2014/main" id="{413618F0-7DD6-9450-28DB-825C8328AD70}"/>
              </a:ext>
            </a:extLst>
          </p:cNvPr>
          <p:cNvSpPr txBox="1"/>
          <p:nvPr/>
        </p:nvSpPr>
        <p:spPr>
          <a:xfrm>
            <a:off x="10405689" y="6540701"/>
            <a:ext cx="1755032" cy="276999"/>
          </a:xfrm>
          <a:prstGeom prst="rect">
            <a:avLst/>
          </a:prstGeom>
          <a:noFill/>
        </p:spPr>
        <p:txBody>
          <a:bodyPr wrap="none" rtlCol="0">
            <a:spAutoFit/>
          </a:bodyPr>
          <a:lstStyle/>
          <a:p>
            <a:pPr algn="ctr"/>
            <a:r>
              <a:rPr lang="fr-BE" sz="1200" dirty="0"/>
              <a:t>* FOCUS ON GROUP A</a:t>
            </a:r>
            <a:endParaRPr lang="LID4096" sz="1200" dirty="0" err="1"/>
          </a:p>
        </p:txBody>
      </p:sp>
    </p:spTree>
    <p:extLst>
      <p:ext uri="{BB962C8B-B14F-4D97-AF65-F5344CB8AC3E}">
        <p14:creationId xmlns:p14="http://schemas.microsoft.com/office/powerpoint/2010/main" val="364952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23B42535-47A5-4D1E-99F6-5D5A171D76D6}"/>
              </a:ext>
            </a:extLst>
          </p:cNvPr>
          <p:cNvSpPr txBox="1">
            <a:spLocks/>
          </p:cNvSpPr>
          <p:nvPr/>
        </p:nvSpPr>
        <p:spPr>
          <a:xfrm>
            <a:off x="640168" y="862996"/>
            <a:ext cx="10521696" cy="609600"/>
          </a:xfrm>
          <a:prstGeom prst="rect">
            <a:avLst/>
          </a:prstGeom>
        </p:spPr>
        <p:txBody>
          <a:bodyPr vert="horz" wrap="square" lIns="121920" tIns="60960" rIns="121920" bIns="60960" rtlCol="0" anchor="ctr" anchorCtr="0">
            <a:noAutofit/>
          </a:bodyPr>
          <a:lstStyle>
            <a:lvl1pPr algn="ctr" defTabSz="182880" rtl="0" eaLnBrk="1" latinLnBrk="0" hangingPunct="1">
              <a:spcBef>
                <a:spcPct val="0"/>
              </a:spcBef>
              <a:buNone/>
              <a:defRPr lang="en-US" sz="2800" kern="1200" cap="none" baseline="0" dirty="0">
                <a:solidFill>
                  <a:schemeClr val="tx2"/>
                </a:solidFill>
                <a:latin typeface="+mj-lt"/>
                <a:ea typeface="+mj-ea"/>
                <a:cs typeface="+mj-cs"/>
              </a:defRPr>
            </a:lvl1pPr>
          </a:lstStyle>
          <a:p>
            <a:endParaRPr lang="LID4096" sz="3733" b="1" dirty="0"/>
          </a:p>
        </p:txBody>
      </p:sp>
      <p:pic>
        <p:nvPicPr>
          <p:cNvPr id="23" name="Picture 22" descr="Shape&#10;&#10;Description automatically generated with medium confidence">
            <a:extLst>
              <a:ext uri="{FF2B5EF4-FFF2-40B4-BE49-F238E27FC236}">
                <a16:creationId xmlns:a16="http://schemas.microsoft.com/office/drawing/2014/main" id="{D73D8E8A-E64B-8901-C4CF-09C0B4E52C65}"/>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169314" y="1367117"/>
            <a:ext cx="312449" cy="402279"/>
          </a:xfrm>
          <a:prstGeom prst="rect">
            <a:avLst/>
          </a:prstGeom>
        </p:spPr>
      </p:pic>
      <p:sp>
        <p:nvSpPr>
          <p:cNvPr id="29" name="TextBox 28">
            <a:extLst>
              <a:ext uri="{FF2B5EF4-FFF2-40B4-BE49-F238E27FC236}">
                <a16:creationId xmlns:a16="http://schemas.microsoft.com/office/drawing/2014/main" id="{C886BD4E-AFD4-D2D7-8048-1CD491752384}"/>
              </a:ext>
            </a:extLst>
          </p:cNvPr>
          <p:cNvSpPr txBox="1"/>
          <p:nvPr/>
        </p:nvSpPr>
        <p:spPr>
          <a:xfrm>
            <a:off x="2538861" y="1420644"/>
            <a:ext cx="2621872" cy="338554"/>
          </a:xfrm>
          <a:prstGeom prst="rect">
            <a:avLst/>
          </a:prstGeom>
          <a:noFill/>
        </p:spPr>
        <p:txBody>
          <a:bodyPr wrap="none" rtlCol="0">
            <a:spAutoFit/>
          </a:bodyPr>
          <a:lstStyle/>
          <a:p>
            <a:r>
              <a:rPr lang="fr-BE" sz="1600" b="1" dirty="0"/>
              <a:t>PLATFORM PROVIDERS</a:t>
            </a:r>
            <a:endParaRPr lang="LID4096" sz="1600" b="1" dirty="0"/>
          </a:p>
        </p:txBody>
      </p:sp>
      <p:sp>
        <p:nvSpPr>
          <p:cNvPr id="30" name="TextBox 29">
            <a:extLst>
              <a:ext uri="{FF2B5EF4-FFF2-40B4-BE49-F238E27FC236}">
                <a16:creationId xmlns:a16="http://schemas.microsoft.com/office/drawing/2014/main" id="{34986C13-4C98-9A3F-C03B-392D20C94B43}"/>
              </a:ext>
            </a:extLst>
          </p:cNvPr>
          <p:cNvSpPr txBox="1"/>
          <p:nvPr/>
        </p:nvSpPr>
        <p:spPr>
          <a:xfrm>
            <a:off x="9320666" y="1438399"/>
            <a:ext cx="1404039" cy="338554"/>
          </a:xfrm>
          <a:prstGeom prst="rect">
            <a:avLst/>
          </a:prstGeom>
          <a:noFill/>
        </p:spPr>
        <p:txBody>
          <a:bodyPr wrap="none" rtlCol="0">
            <a:spAutoFit/>
          </a:bodyPr>
          <a:lstStyle/>
          <a:p>
            <a:r>
              <a:rPr lang="fr-BE" sz="1600" b="1" dirty="0" err="1"/>
              <a:t>INVESTORS</a:t>
            </a:r>
            <a:endParaRPr lang="LID4096" sz="1600" b="1" dirty="0"/>
          </a:p>
        </p:txBody>
      </p:sp>
      <p:sp>
        <p:nvSpPr>
          <p:cNvPr id="10" name="Title 1">
            <a:extLst>
              <a:ext uri="{FF2B5EF4-FFF2-40B4-BE49-F238E27FC236}">
                <a16:creationId xmlns:a16="http://schemas.microsoft.com/office/drawing/2014/main" id="{65346EF6-13B4-398D-11FD-F1F05AEEF25B}"/>
              </a:ext>
            </a:extLst>
          </p:cNvPr>
          <p:cNvSpPr txBox="1">
            <a:spLocks/>
          </p:cNvSpPr>
          <p:nvPr/>
        </p:nvSpPr>
        <p:spPr>
          <a:xfrm>
            <a:off x="214175" y="346671"/>
            <a:ext cx="11671300" cy="543675"/>
          </a:xfrm>
          <a:prstGeom prst="rect">
            <a:avLst/>
          </a:prstGeom>
        </p:spPr>
        <p:txBody>
          <a:bodyPr vert="horz" wrap="square" lIns="91440" tIns="45720" rIns="91440" bIns="45720" rtlCol="0" anchor="ctr" anchorCtr="0">
            <a:normAutofit/>
          </a:bodyPr>
          <a:lstStyle>
            <a:lvl1pPr algn="l" defTabSz="548626" rtl="0" eaLnBrk="1" latinLnBrk="0" hangingPunct="1">
              <a:spcBef>
                <a:spcPct val="0"/>
              </a:spcBef>
              <a:buNone/>
              <a:defRPr sz="2933" b="0" i="0" kern="1200" cap="all">
                <a:solidFill>
                  <a:schemeClr val="accent6"/>
                </a:solidFill>
                <a:latin typeface="Gill Sans MT"/>
                <a:ea typeface="+mj-ea"/>
                <a:cs typeface="Gill Sans MT"/>
              </a:defRPr>
            </a:lvl1pPr>
          </a:lstStyle>
          <a:p>
            <a:pPr defTabSz="914400">
              <a:lnSpc>
                <a:spcPct val="90000"/>
              </a:lnSpc>
            </a:pPr>
            <a:r>
              <a:rPr lang="fr-BE" sz="3200" dirty="0">
                <a:solidFill>
                  <a:schemeClr val="tx1"/>
                </a:solidFill>
              </a:rPr>
              <a:t>AI </a:t>
            </a:r>
            <a:r>
              <a:rPr lang="fr-BE" sz="3200" dirty="0" err="1">
                <a:solidFill>
                  <a:schemeClr val="tx1"/>
                </a:solidFill>
              </a:rPr>
              <a:t>COMPANION</a:t>
            </a:r>
            <a:r>
              <a:rPr lang="fr-BE" sz="3200" dirty="0">
                <a:solidFill>
                  <a:schemeClr val="tx1"/>
                </a:solidFill>
              </a:rPr>
              <a:t> </a:t>
            </a:r>
            <a:r>
              <a:rPr lang="fr-BE" sz="3200" dirty="0" err="1">
                <a:solidFill>
                  <a:schemeClr val="tx1"/>
                </a:solidFill>
              </a:rPr>
              <a:t>CHATBOTS</a:t>
            </a:r>
            <a:r>
              <a:rPr lang="fr-BE" sz="3200" dirty="0">
                <a:solidFill>
                  <a:schemeClr val="tx1"/>
                </a:solidFill>
              </a:rPr>
              <a:t>:  </a:t>
            </a:r>
            <a:r>
              <a:rPr lang="fr-BE" sz="3200" dirty="0" err="1">
                <a:solidFill>
                  <a:schemeClr val="tx1"/>
                </a:solidFill>
              </a:rPr>
              <a:t>WHO</a:t>
            </a:r>
            <a:r>
              <a:rPr lang="fr-BE" sz="3200" dirty="0">
                <a:solidFill>
                  <a:schemeClr val="tx1"/>
                </a:solidFill>
              </a:rPr>
              <a:t> IS </a:t>
            </a:r>
            <a:r>
              <a:rPr lang="fr-BE" sz="3200" dirty="0" err="1">
                <a:solidFill>
                  <a:schemeClr val="tx1"/>
                </a:solidFill>
              </a:rPr>
              <a:t>INVOLVED</a:t>
            </a:r>
            <a:r>
              <a:rPr lang="fr-BE" sz="3200" dirty="0">
                <a:solidFill>
                  <a:schemeClr val="tx1"/>
                </a:solidFill>
              </a:rPr>
              <a:t>?</a:t>
            </a:r>
            <a:endParaRPr lang="en-US" sz="3200" dirty="0">
              <a:solidFill>
                <a:schemeClr val="tx1"/>
              </a:solidFill>
              <a:latin typeface="+mj-lt"/>
              <a:cs typeface="+mj-cs"/>
            </a:endParaRPr>
          </a:p>
        </p:txBody>
      </p:sp>
      <p:pic>
        <p:nvPicPr>
          <p:cNvPr id="2" name="Picture 1" descr="Shape&#10;&#10;Description automatically generated with medium confidence">
            <a:extLst>
              <a:ext uri="{FF2B5EF4-FFF2-40B4-BE49-F238E27FC236}">
                <a16:creationId xmlns:a16="http://schemas.microsoft.com/office/drawing/2014/main" id="{558AE586-69B0-F748-8124-DC511D962A3A}"/>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85347" y="1434243"/>
            <a:ext cx="312449" cy="340226"/>
          </a:xfrm>
          <a:prstGeom prst="rect">
            <a:avLst/>
          </a:prstGeom>
        </p:spPr>
      </p:pic>
      <p:pic>
        <p:nvPicPr>
          <p:cNvPr id="5" name="Picture 4" descr="Shape&#10;&#10;Description automatically generated with medium confidence">
            <a:extLst>
              <a:ext uri="{FF2B5EF4-FFF2-40B4-BE49-F238E27FC236}">
                <a16:creationId xmlns:a16="http://schemas.microsoft.com/office/drawing/2014/main" id="{684B266F-ADE0-F8EB-F207-6A99C506BB50}"/>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903719" y="5991855"/>
            <a:ext cx="312449" cy="355971"/>
          </a:xfrm>
          <a:prstGeom prst="rect">
            <a:avLst/>
          </a:prstGeom>
        </p:spPr>
      </p:pic>
      <p:sp>
        <p:nvSpPr>
          <p:cNvPr id="6" name="TextBox 5">
            <a:extLst>
              <a:ext uri="{FF2B5EF4-FFF2-40B4-BE49-F238E27FC236}">
                <a16:creationId xmlns:a16="http://schemas.microsoft.com/office/drawing/2014/main" id="{E17164E5-E2C8-06DA-E5C0-7325FC6FD3A3}"/>
              </a:ext>
            </a:extLst>
          </p:cNvPr>
          <p:cNvSpPr txBox="1"/>
          <p:nvPr/>
        </p:nvSpPr>
        <p:spPr>
          <a:xfrm>
            <a:off x="2620992" y="5952519"/>
            <a:ext cx="2646365" cy="338554"/>
          </a:xfrm>
          <a:prstGeom prst="rect">
            <a:avLst/>
          </a:prstGeom>
          <a:noFill/>
        </p:spPr>
        <p:txBody>
          <a:bodyPr wrap="none" rtlCol="0">
            <a:spAutoFit/>
          </a:bodyPr>
          <a:lstStyle/>
          <a:p>
            <a:r>
              <a:rPr lang="fr-BE" sz="1600" b="1" dirty="0" err="1"/>
              <a:t>DEVELOPERS</a:t>
            </a:r>
            <a:r>
              <a:rPr lang="fr-BE" sz="1600" b="1" dirty="0"/>
              <a:t> OF BOTS </a:t>
            </a:r>
            <a:endParaRPr lang="LID4096" sz="1600" b="1" dirty="0"/>
          </a:p>
        </p:txBody>
      </p:sp>
      <p:sp>
        <p:nvSpPr>
          <p:cNvPr id="7" name="TextBox 6">
            <a:extLst>
              <a:ext uri="{FF2B5EF4-FFF2-40B4-BE49-F238E27FC236}">
                <a16:creationId xmlns:a16="http://schemas.microsoft.com/office/drawing/2014/main" id="{D22CF1EB-039C-6D26-0D1E-5DC07533DC19}"/>
              </a:ext>
            </a:extLst>
          </p:cNvPr>
          <p:cNvSpPr txBox="1"/>
          <p:nvPr/>
        </p:nvSpPr>
        <p:spPr>
          <a:xfrm>
            <a:off x="9339038" y="5952519"/>
            <a:ext cx="869149" cy="338554"/>
          </a:xfrm>
          <a:prstGeom prst="rect">
            <a:avLst/>
          </a:prstGeom>
          <a:noFill/>
        </p:spPr>
        <p:txBody>
          <a:bodyPr wrap="none" rtlCol="0">
            <a:spAutoFit/>
          </a:bodyPr>
          <a:lstStyle/>
          <a:p>
            <a:r>
              <a:rPr lang="fr-BE" sz="1600" b="1" dirty="0" err="1"/>
              <a:t>USERS</a:t>
            </a:r>
            <a:endParaRPr lang="LID4096" sz="1600" b="1" dirty="0"/>
          </a:p>
        </p:txBody>
      </p:sp>
      <p:pic>
        <p:nvPicPr>
          <p:cNvPr id="8" name="Picture 7" descr="Shape&#10;&#10;Description automatically generated with medium confidence">
            <a:extLst>
              <a:ext uri="{FF2B5EF4-FFF2-40B4-BE49-F238E27FC236}">
                <a16:creationId xmlns:a16="http://schemas.microsoft.com/office/drawing/2014/main" id="{FF28519C-3D96-39F3-0BDB-FB67D5EE39EA}"/>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87686" y="5895767"/>
            <a:ext cx="327228" cy="452059"/>
          </a:xfrm>
          <a:prstGeom prst="rect">
            <a:avLst/>
          </a:prstGeom>
          <a:ln>
            <a:noFill/>
          </a:ln>
        </p:spPr>
      </p:pic>
      <p:pic>
        <p:nvPicPr>
          <p:cNvPr id="11" name="Picture 10" descr="A picture containing font, symbol, design&#10;&#10;Description automatically generated">
            <a:extLst>
              <a:ext uri="{FF2B5EF4-FFF2-40B4-BE49-F238E27FC236}">
                <a16:creationId xmlns:a16="http://schemas.microsoft.com/office/drawing/2014/main" id="{49C1C1AA-BD65-F9D9-F559-53904DDAFDC3}"/>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520275" y="5632281"/>
            <a:ext cx="481012" cy="481012"/>
          </a:xfrm>
          <a:prstGeom prst="rect">
            <a:avLst/>
          </a:prstGeom>
        </p:spPr>
      </p:pic>
      <p:sp>
        <p:nvSpPr>
          <p:cNvPr id="12" name="TextBox 11">
            <a:extLst>
              <a:ext uri="{FF2B5EF4-FFF2-40B4-BE49-F238E27FC236}">
                <a16:creationId xmlns:a16="http://schemas.microsoft.com/office/drawing/2014/main" id="{41B2BB67-8047-E4DA-499C-B98CDFB68BE0}"/>
              </a:ext>
            </a:extLst>
          </p:cNvPr>
          <p:cNvSpPr txBox="1"/>
          <p:nvPr/>
        </p:nvSpPr>
        <p:spPr>
          <a:xfrm>
            <a:off x="7124157" y="5952519"/>
            <a:ext cx="764440" cy="338554"/>
          </a:xfrm>
          <a:prstGeom prst="rect">
            <a:avLst/>
          </a:prstGeom>
          <a:noFill/>
        </p:spPr>
        <p:txBody>
          <a:bodyPr wrap="none" rtlCol="0">
            <a:spAutoFit/>
          </a:bodyPr>
          <a:lstStyle/>
          <a:p>
            <a:r>
              <a:rPr lang="fr-BE" sz="1600" b="1" dirty="0"/>
              <a:t>BOTS</a:t>
            </a:r>
            <a:endParaRPr lang="LID4096" sz="1600" b="1" dirty="0"/>
          </a:p>
        </p:txBody>
      </p:sp>
      <p:pic>
        <p:nvPicPr>
          <p:cNvPr id="13" name="Picture 12" descr="A picture containing font, symbol, design&#10;&#10;Description automatically generated">
            <a:extLst>
              <a:ext uri="{FF2B5EF4-FFF2-40B4-BE49-F238E27FC236}">
                <a16:creationId xmlns:a16="http://schemas.microsoft.com/office/drawing/2014/main" id="{D56D9F90-1CCA-F69B-83D3-B6E294C89BDF}"/>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009387" y="5632281"/>
            <a:ext cx="481012" cy="481012"/>
          </a:xfrm>
          <a:prstGeom prst="rect">
            <a:avLst/>
          </a:prstGeom>
        </p:spPr>
      </p:pic>
      <p:pic>
        <p:nvPicPr>
          <p:cNvPr id="14" name="Picture 13" descr="A picture containing font, symbol, design&#10;&#10;Description automatically generated">
            <a:extLst>
              <a:ext uri="{FF2B5EF4-FFF2-40B4-BE49-F238E27FC236}">
                <a16:creationId xmlns:a16="http://schemas.microsoft.com/office/drawing/2014/main" id="{F3B9415B-EEE6-C19F-6F36-5203DEC2C7D5}"/>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524715" y="6107320"/>
            <a:ext cx="481012" cy="481012"/>
          </a:xfrm>
          <a:prstGeom prst="rect">
            <a:avLst/>
          </a:prstGeom>
        </p:spPr>
      </p:pic>
      <p:pic>
        <p:nvPicPr>
          <p:cNvPr id="15" name="Picture 14" descr="A picture containing font, symbol, design&#10;&#10;Description automatically generated">
            <a:extLst>
              <a:ext uri="{FF2B5EF4-FFF2-40B4-BE49-F238E27FC236}">
                <a16:creationId xmlns:a16="http://schemas.microsoft.com/office/drawing/2014/main" id="{F1EB4C41-10B0-E8B1-C96C-7C7B49F9383F}"/>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009387" y="6113293"/>
            <a:ext cx="481012" cy="481012"/>
          </a:xfrm>
          <a:prstGeom prst="rect">
            <a:avLst/>
          </a:prstGeom>
        </p:spPr>
      </p:pic>
      <p:sp>
        <p:nvSpPr>
          <p:cNvPr id="21" name="Rectangle 20">
            <a:extLst>
              <a:ext uri="{FF2B5EF4-FFF2-40B4-BE49-F238E27FC236}">
                <a16:creationId xmlns:a16="http://schemas.microsoft.com/office/drawing/2014/main" id="{1F25682F-9C37-854C-FB82-678C0D762F86}"/>
              </a:ext>
            </a:extLst>
          </p:cNvPr>
          <p:cNvSpPr/>
          <p:nvPr/>
        </p:nvSpPr>
        <p:spPr>
          <a:xfrm>
            <a:off x="5160733" y="2588678"/>
            <a:ext cx="6396529" cy="3999654"/>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LID4096" sz="1400"/>
          </a:p>
        </p:txBody>
      </p:sp>
      <p:sp>
        <p:nvSpPr>
          <p:cNvPr id="26" name="TextBox 25">
            <a:extLst>
              <a:ext uri="{FF2B5EF4-FFF2-40B4-BE49-F238E27FC236}">
                <a16:creationId xmlns:a16="http://schemas.microsoft.com/office/drawing/2014/main" id="{413618F0-7DD6-9450-28DB-825C8328AD70}"/>
              </a:ext>
            </a:extLst>
          </p:cNvPr>
          <p:cNvSpPr txBox="1"/>
          <p:nvPr/>
        </p:nvSpPr>
        <p:spPr>
          <a:xfrm>
            <a:off x="10405689" y="6540701"/>
            <a:ext cx="1755032" cy="276999"/>
          </a:xfrm>
          <a:prstGeom prst="rect">
            <a:avLst/>
          </a:prstGeom>
          <a:noFill/>
        </p:spPr>
        <p:txBody>
          <a:bodyPr wrap="none" rtlCol="0">
            <a:spAutoFit/>
          </a:bodyPr>
          <a:lstStyle/>
          <a:p>
            <a:pPr algn="ctr"/>
            <a:r>
              <a:rPr lang="fr-BE" sz="1200" dirty="0"/>
              <a:t>* FOCUS ON GROUP A</a:t>
            </a:r>
            <a:endParaRPr lang="LID4096" sz="1200" dirty="0" err="1"/>
          </a:p>
        </p:txBody>
      </p:sp>
      <p:sp>
        <p:nvSpPr>
          <p:cNvPr id="3" name="Arrow: Right 2">
            <a:extLst>
              <a:ext uri="{FF2B5EF4-FFF2-40B4-BE49-F238E27FC236}">
                <a16:creationId xmlns:a16="http://schemas.microsoft.com/office/drawing/2014/main" id="{83F5274D-030D-234A-AD50-BBC485E496C6}"/>
              </a:ext>
            </a:extLst>
          </p:cNvPr>
          <p:cNvSpPr/>
          <p:nvPr/>
        </p:nvSpPr>
        <p:spPr>
          <a:xfrm rot="2335066" flipH="1">
            <a:off x="5857865" y="1753526"/>
            <a:ext cx="338554" cy="470789"/>
          </a:xfrm>
          <a:prstGeom prst="rightArrow">
            <a:avLst>
              <a:gd name="adj1" fmla="val 30679"/>
              <a:gd name="adj2" fmla="val 426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LID4096" sz="1600" dirty="0">
              <a:solidFill>
                <a:schemeClr val="bg1"/>
              </a:solidFill>
            </a:endParaRPr>
          </a:p>
        </p:txBody>
      </p:sp>
      <p:pic>
        <p:nvPicPr>
          <p:cNvPr id="9" name="Picture 8" descr="Shape&#10;&#10;Description automatically generated with low confidence">
            <a:extLst>
              <a:ext uri="{FF2B5EF4-FFF2-40B4-BE49-F238E27FC236}">
                <a16:creationId xmlns:a16="http://schemas.microsoft.com/office/drawing/2014/main" id="{4C7A63C4-6060-D75C-85F3-3121962EBC44}"/>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6306724" y="1952659"/>
            <a:ext cx="229086" cy="340226"/>
          </a:xfrm>
          <a:prstGeom prst="rect">
            <a:avLst/>
          </a:prstGeom>
          <a:ln w="19050">
            <a:noFill/>
          </a:ln>
        </p:spPr>
      </p:pic>
      <p:sp>
        <p:nvSpPr>
          <p:cNvPr id="18" name="TextBox 17">
            <a:extLst>
              <a:ext uri="{FF2B5EF4-FFF2-40B4-BE49-F238E27FC236}">
                <a16:creationId xmlns:a16="http://schemas.microsoft.com/office/drawing/2014/main" id="{DFA35555-63FA-4983-863C-7B2315259AE5}"/>
              </a:ext>
            </a:extLst>
          </p:cNvPr>
          <p:cNvSpPr txBox="1"/>
          <p:nvPr/>
        </p:nvSpPr>
        <p:spPr>
          <a:xfrm>
            <a:off x="5747560" y="2767924"/>
            <a:ext cx="3586231" cy="26038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nSpc>
                <a:spcPct val="150000"/>
              </a:lnSpc>
            </a:pPr>
            <a:r>
              <a:rPr lang="en-GB" sz="1100" b="1" dirty="0" err="1">
                <a:effectLst/>
                <a:latin typeface="Muli"/>
              </a:rPr>
              <a:t>Replika</a:t>
            </a:r>
            <a:endParaRPr lang="en-GB" sz="1100" b="1" dirty="0">
              <a:effectLst/>
              <a:latin typeface="Muli"/>
            </a:endParaRPr>
          </a:p>
          <a:p>
            <a:pPr>
              <a:lnSpc>
                <a:spcPct val="150000"/>
              </a:lnSpc>
            </a:pPr>
            <a:r>
              <a:rPr lang="en-GB" sz="1100" b="0" i="0" dirty="0">
                <a:solidFill>
                  <a:srgbClr val="2E4558"/>
                </a:solidFill>
                <a:effectLst/>
                <a:latin typeface="Open Sans" panose="020B0606030504020204" pitchFamily="34" charset="0"/>
              </a:rPr>
              <a:t>There are relationship statuses available: </a:t>
            </a:r>
          </a:p>
          <a:p>
            <a:pPr>
              <a:lnSpc>
                <a:spcPct val="150000"/>
              </a:lnSpc>
            </a:pPr>
            <a:endParaRPr lang="en-GB" sz="1100" dirty="0">
              <a:solidFill>
                <a:srgbClr val="2E4558"/>
              </a:solidFill>
              <a:latin typeface="Open Sans" panose="020B0606030504020204" pitchFamily="34" charset="0"/>
            </a:endParaRPr>
          </a:p>
          <a:p>
            <a:pPr marL="171450" indent="-171450">
              <a:lnSpc>
                <a:spcPct val="150000"/>
              </a:lnSpc>
              <a:buFont typeface="Arial" panose="020B0604020202020204" pitchFamily="34" charset="0"/>
              <a:buChar char="•"/>
            </a:pPr>
            <a:r>
              <a:rPr lang="en-GB" sz="1100" b="0" i="1" dirty="0">
                <a:solidFill>
                  <a:srgbClr val="2E4558"/>
                </a:solidFill>
                <a:effectLst/>
                <a:latin typeface="Open Sans" panose="020B0606030504020204" pitchFamily="34" charset="0"/>
              </a:rPr>
              <a:t>friend</a:t>
            </a:r>
            <a:r>
              <a:rPr lang="en-GB" sz="1100" b="0" i="0" dirty="0">
                <a:solidFill>
                  <a:srgbClr val="2E4558"/>
                </a:solidFill>
                <a:effectLst/>
                <a:latin typeface="Open Sans" panose="020B0606030504020204" pitchFamily="34" charset="0"/>
              </a:rPr>
              <a:t> (laid back chat)</a:t>
            </a:r>
          </a:p>
          <a:p>
            <a:pPr marL="171450" indent="-171450">
              <a:lnSpc>
                <a:spcPct val="150000"/>
              </a:lnSpc>
              <a:buFont typeface="Arial" panose="020B0604020202020204" pitchFamily="34" charset="0"/>
              <a:buChar char="•"/>
            </a:pPr>
            <a:r>
              <a:rPr lang="en-GB" sz="1100" b="0" i="1" dirty="0">
                <a:solidFill>
                  <a:srgbClr val="2E4558"/>
                </a:solidFill>
                <a:effectLst/>
                <a:latin typeface="Open Sans" panose="020B0606030504020204" pitchFamily="34" charset="0"/>
              </a:rPr>
              <a:t>romantic</a:t>
            </a:r>
            <a:r>
              <a:rPr lang="en-GB" sz="1100" b="0" i="0" dirty="0">
                <a:solidFill>
                  <a:srgbClr val="2E4558"/>
                </a:solidFill>
                <a:effectLst/>
                <a:latin typeface="Open Sans" panose="020B0606030504020204" pitchFamily="34" charset="0"/>
              </a:rPr>
              <a:t> (conversation can be sexual or intimate)</a:t>
            </a:r>
          </a:p>
          <a:p>
            <a:pPr marL="171450" indent="-171450">
              <a:lnSpc>
                <a:spcPct val="150000"/>
              </a:lnSpc>
              <a:buFont typeface="Arial" panose="020B0604020202020204" pitchFamily="34" charset="0"/>
              <a:buChar char="•"/>
            </a:pPr>
            <a:r>
              <a:rPr lang="en-GB" sz="1100" b="0" i="1" dirty="0">
                <a:solidFill>
                  <a:srgbClr val="2E4558"/>
                </a:solidFill>
                <a:effectLst/>
                <a:latin typeface="Open Sans" panose="020B0606030504020204" pitchFamily="34" charset="0"/>
              </a:rPr>
              <a:t>mentor</a:t>
            </a:r>
            <a:r>
              <a:rPr lang="en-GB" sz="1100" b="0" i="0" dirty="0">
                <a:solidFill>
                  <a:srgbClr val="2E4558"/>
                </a:solidFill>
                <a:effectLst/>
                <a:latin typeface="Open Sans" panose="020B0606030504020204" pitchFamily="34" charset="0"/>
              </a:rPr>
              <a:t> (goal-oriented discussions),</a:t>
            </a:r>
          </a:p>
          <a:p>
            <a:pPr marL="171450" indent="-171450">
              <a:lnSpc>
                <a:spcPct val="150000"/>
              </a:lnSpc>
              <a:buFont typeface="Arial" panose="020B0604020202020204" pitchFamily="34" charset="0"/>
              <a:buChar char="•"/>
            </a:pPr>
            <a:r>
              <a:rPr lang="en-GB" sz="1100" b="0" i="1" dirty="0">
                <a:solidFill>
                  <a:srgbClr val="2E4558"/>
                </a:solidFill>
                <a:effectLst/>
                <a:latin typeface="Open Sans" panose="020B0606030504020204" pitchFamily="34" charset="0"/>
              </a:rPr>
              <a:t>‘see how it goes’</a:t>
            </a:r>
            <a:r>
              <a:rPr lang="en-GB" sz="1100" b="0" i="0" dirty="0">
                <a:solidFill>
                  <a:srgbClr val="2E4558"/>
                </a:solidFill>
                <a:effectLst/>
                <a:latin typeface="Open Sans" panose="020B0606030504020204" pitchFamily="34" charset="0"/>
              </a:rPr>
              <a:t> (a mixture of the previous three). </a:t>
            </a:r>
          </a:p>
          <a:p>
            <a:pPr>
              <a:lnSpc>
                <a:spcPct val="150000"/>
              </a:lnSpc>
            </a:pPr>
            <a:endParaRPr lang="en-GB" sz="1100" dirty="0">
              <a:solidFill>
                <a:srgbClr val="2E4558"/>
              </a:solidFill>
              <a:latin typeface="Open Sans" panose="020B0606030504020204" pitchFamily="34" charset="0"/>
            </a:endParaRPr>
          </a:p>
          <a:p>
            <a:pPr>
              <a:lnSpc>
                <a:spcPct val="150000"/>
              </a:lnSpc>
            </a:pPr>
            <a:r>
              <a:rPr lang="en-GB" sz="1100" b="0" i="1" dirty="0">
                <a:solidFill>
                  <a:srgbClr val="2E4558"/>
                </a:solidFill>
                <a:effectLst/>
                <a:latin typeface="Open Sans" panose="020B0606030504020204" pitchFamily="34" charset="0"/>
              </a:rPr>
              <a:t>‘Friend’</a:t>
            </a:r>
            <a:r>
              <a:rPr lang="en-GB" sz="1100" b="0" i="0" dirty="0">
                <a:solidFill>
                  <a:srgbClr val="2E4558"/>
                </a:solidFill>
                <a:effectLst/>
                <a:latin typeface="Open Sans" panose="020B0606030504020204" pitchFamily="34" charset="0"/>
              </a:rPr>
              <a:t> is the only free relationship status users can choose</a:t>
            </a:r>
            <a:endParaRPr lang="en-GB" sz="1100" dirty="0">
              <a:effectLst/>
            </a:endParaRPr>
          </a:p>
        </p:txBody>
      </p:sp>
      <p:pic>
        <p:nvPicPr>
          <p:cNvPr id="22" name="Picture 21" descr="A screenshot of a social media account&#10;&#10;Description automatically generated with medium confidence">
            <a:extLst>
              <a:ext uri="{FF2B5EF4-FFF2-40B4-BE49-F238E27FC236}">
                <a16:creationId xmlns:a16="http://schemas.microsoft.com/office/drawing/2014/main" id="{932AB171-B018-896B-7A71-34DAEB6504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19367" y="2782771"/>
            <a:ext cx="1319949" cy="2589007"/>
          </a:xfrm>
          <a:prstGeom prst="rect">
            <a:avLst/>
          </a:prstGeom>
        </p:spPr>
        <p:style>
          <a:lnRef idx="2">
            <a:schemeClr val="accent3"/>
          </a:lnRef>
          <a:fillRef idx="1">
            <a:schemeClr val="lt1"/>
          </a:fillRef>
          <a:effectRef idx="0">
            <a:schemeClr val="accent3"/>
          </a:effectRef>
          <a:fontRef idx="minor">
            <a:schemeClr val="dk1"/>
          </a:fontRef>
        </p:style>
      </p:pic>
    </p:spTree>
    <p:extLst>
      <p:ext uri="{BB962C8B-B14F-4D97-AF65-F5344CB8AC3E}">
        <p14:creationId xmlns:p14="http://schemas.microsoft.com/office/powerpoint/2010/main" val="2816199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23B42535-47A5-4D1E-99F6-5D5A171D76D6}"/>
              </a:ext>
            </a:extLst>
          </p:cNvPr>
          <p:cNvSpPr txBox="1">
            <a:spLocks/>
          </p:cNvSpPr>
          <p:nvPr/>
        </p:nvSpPr>
        <p:spPr>
          <a:xfrm>
            <a:off x="640168" y="862996"/>
            <a:ext cx="10521696" cy="609600"/>
          </a:xfrm>
          <a:prstGeom prst="rect">
            <a:avLst/>
          </a:prstGeom>
        </p:spPr>
        <p:txBody>
          <a:bodyPr vert="horz" wrap="square" lIns="121920" tIns="60960" rIns="121920" bIns="60960" rtlCol="0" anchor="ctr" anchorCtr="0">
            <a:noAutofit/>
          </a:bodyPr>
          <a:lstStyle>
            <a:lvl1pPr algn="ctr" defTabSz="182880" rtl="0" eaLnBrk="1" latinLnBrk="0" hangingPunct="1">
              <a:spcBef>
                <a:spcPct val="0"/>
              </a:spcBef>
              <a:buNone/>
              <a:defRPr lang="en-US" sz="2800" kern="1200" cap="none" baseline="0" dirty="0">
                <a:solidFill>
                  <a:schemeClr val="tx2"/>
                </a:solidFill>
                <a:latin typeface="+mj-lt"/>
                <a:ea typeface="+mj-ea"/>
                <a:cs typeface="+mj-cs"/>
              </a:defRPr>
            </a:lvl1pPr>
          </a:lstStyle>
          <a:p>
            <a:endParaRPr lang="LID4096" sz="3733" b="1" dirty="0"/>
          </a:p>
        </p:txBody>
      </p:sp>
      <p:pic>
        <p:nvPicPr>
          <p:cNvPr id="23" name="Picture 22" descr="Shape&#10;&#10;Description automatically generated with medium confidence">
            <a:extLst>
              <a:ext uri="{FF2B5EF4-FFF2-40B4-BE49-F238E27FC236}">
                <a16:creationId xmlns:a16="http://schemas.microsoft.com/office/drawing/2014/main" id="{D73D8E8A-E64B-8901-C4CF-09C0B4E52C65}"/>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169314" y="1367117"/>
            <a:ext cx="312449" cy="402279"/>
          </a:xfrm>
          <a:prstGeom prst="rect">
            <a:avLst/>
          </a:prstGeom>
        </p:spPr>
      </p:pic>
      <p:sp>
        <p:nvSpPr>
          <p:cNvPr id="29" name="TextBox 28">
            <a:extLst>
              <a:ext uri="{FF2B5EF4-FFF2-40B4-BE49-F238E27FC236}">
                <a16:creationId xmlns:a16="http://schemas.microsoft.com/office/drawing/2014/main" id="{C886BD4E-AFD4-D2D7-8048-1CD491752384}"/>
              </a:ext>
            </a:extLst>
          </p:cNvPr>
          <p:cNvSpPr txBox="1"/>
          <p:nvPr/>
        </p:nvSpPr>
        <p:spPr>
          <a:xfrm>
            <a:off x="2538861" y="1420644"/>
            <a:ext cx="2621872" cy="338554"/>
          </a:xfrm>
          <a:prstGeom prst="rect">
            <a:avLst/>
          </a:prstGeom>
          <a:noFill/>
        </p:spPr>
        <p:txBody>
          <a:bodyPr wrap="none" rtlCol="0">
            <a:spAutoFit/>
          </a:bodyPr>
          <a:lstStyle/>
          <a:p>
            <a:r>
              <a:rPr lang="fr-BE" sz="1600" b="1" dirty="0"/>
              <a:t>PLATFORM PROVIDERS</a:t>
            </a:r>
            <a:endParaRPr lang="LID4096" sz="1600" b="1" dirty="0"/>
          </a:p>
        </p:txBody>
      </p:sp>
      <p:sp>
        <p:nvSpPr>
          <p:cNvPr id="30" name="TextBox 29">
            <a:extLst>
              <a:ext uri="{FF2B5EF4-FFF2-40B4-BE49-F238E27FC236}">
                <a16:creationId xmlns:a16="http://schemas.microsoft.com/office/drawing/2014/main" id="{34986C13-4C98-9A3F-C03B-392D20C94B43}"/>
              </a:ext>
            </a:extLst>
          </p:cNvPr>
          <p:cNvSpPr txBox="1"/>
          <p:nvPr/>
        </p:nvSpPr>
        <p:spPr>
          <a:xfrm>
            <a:off x="9320666" y="1438399"/>
            <a:ext cx="1404039" cy="338554"/>
          </a:xfrm>
          <a:prstGeom prst="rect">
            <a:avLst/>
          </a:prstGeom>
          <a:noFill/>
        </p:spPr>
        <p:txBody>
          <a:bodyPr wrap="none" rtlCol="0">
            <a:spAutoFit/>
          </a:bodyPr>
          <a:lstStyle/>
          <a:p>
            <a:r>
              <a:rPr lang="fr-BE" sz="1600" b="1" dirty="0" err="1"/>
              <a:t>INVESTORS</a:t>
            </a:r>
            <a:endParaRPr lang="LID4096" sz="1600" b="1" dirty="0"/>
          </a:p>
        </p:txBody>
      </p:sp>
      <p:sp>
        <p:nvSpPr>
          <p:cNvPr id="10" name="Title 1">
            <a:extLst>
              <a:ext uri="{FF2B5EF4-FFF2-40B4-BE49-F238E27FC236}">
                <a16:creationId xmlns:a16="http://schemas.microsoft.com/office/drawing/2014/main" id="{65346EF6-13B4-398D-11FD-F1F05AEEF25B}"/>
              </a:ext>
            </a:extLst>
          </p:cNvPr>
          <p:cNvSpPr txBox="1">
            <a:spLocks/>
          </p:cNvSpPr>
          <p:nvPr/>
        </p:nvSpPr>
        <p:spPr>
          <a:xfrm>
            <a:off x="214175" y="346671"/>
            <a:ext cx="11671300" cy="543675"/>
          </a:xfrm>
          <a:prstGeom prst="rect">
            <a:avLst/>
          </a:prstGeom>
        </p:spPr>
        <p:txBody>
          <a:bodyPr vert="horz" wrap="square" lIns="91440" tIns="45720" rIns="91440" bIns="45720" rtlCol="0" anchor="ctr" anchorCtr="0">
            <a:normAutofit/>
          </a:bodyPr>
          <a:lstStyle>
            <a:lvl1pPr algn="l" defTabSz="548626" rtl="0" eaLnBrk="1" latinLnBrk="0" hangingPunct="1">
              <a:spcBef>
                <a:spcPct val="0"/>
              </a:spcBef>
              <a:buNone/>
              <a:defRPr sz="2933" b="0" i="0" kern="1200" cap="all">
                <a:solidFill>
                  <a:schemeClr val="accent6"/>
                </a:solidFill>
                <a:latin typeface="Gill Sans MT"/>
                <a:ea typeface="+mj-ea"/>
                <a:cs typeface="Gill Sans MT"/>
              </a:defRPr>
            </a:lvl1pPr>
          </a:lstStyle>
          <a:p>
            <a:pPr defTabSz="914400">
              <a:lnSpc>
                <a:spcPct val="90000"/>
              </a:lnSpc>
            </a:pPr>
            <a:r>
              <a:rPr lang="fr-BE" sz="3200" dirty="0">
                <a:solidFill>
                  <a:schemeClr val="tx1"/>
                </a:solidFill>
              </a:rPr>
              <a:t>AI </a:t>
            </a:r>
            <a:r>
              <a:rPr lang="fr-BE" sz="3200" dirty="0" err="1">
                <a:solidFill>
                  <a:schemeClr val="tx1"/>
                </a:solidFill>
              </a:rPr>
              <a:t>COMPANION</a:t>
            </a:r>
            <a:r>
              <a:rPr lang="fr-BE" sz="3200" dirty="0">
                <a:solidFill>
                  <a:schemeClr val="tx1"/>
                </a:solidFill>
              </a:rPr>
              <a:t> </a:t>
            </a:r>
            <a:r>
              <a:rPr lang="fr-BE" sz="3200" dirty="0" err="1">
                <a:solidFill>
                  <a:schemeClr val="tx1"/>
                </a:solidFill>
              </a:rPr>
              <a:t>CHATBOTS</a:t>
            </a:r>
            <a:r>
              <a:rPr lang="fr-BE" sz="3200" dirty="0">
                <a:solidFill>
                  <a:schemeClr val="tx1"/>
                </a:solidFill>
              </a:rPr>
              <a:t>:  COMMUNICATION PLATFORMS</a:t>
            </a:r>
            <a:endParaRPr lang="en-US" sz="3200" dirty="0">
              <a:solidFill>
                <a:schemeClr val="tx1"/>
              </a:solidFill>
              <a:latin typeface="+mj-lt"/>
              <a:cs typeface="+mj-cs"/>
            </a:endParaRPr>
          </a:p>
        </p:txBody>
      </p:sp>
      <p:pic>
        <p:nvPicPr>
          <p:cNvPr id="2" name="Picture 1" descr="Shape&#10;&#10;Description automatically generated with medium confidence">
            <a:extLst>
              <a:ext uri="{FF2B5EF4-FFF2-40B4-BE49-F238E27FC236}">
                <a16:creationId xmlns:a16="http://schemas.microsoft.com/office/drawing/2014/main" id="{558AE586-69B0-F748-8124-DC511D962A3A}"/>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85347" y="1434243"/>
            <a:ext cx="312449" cy="340226"/>
          </a:xfrm>
          <a:prstGeom prst="rect">
            <a:avLst/>
          </a:prstGeom>
        </p:spPr>
      </p:pic>
      <p:sp>
        <p:nvSpPr>
          <p:cNvPr id="26" name="Rectangle 25">
            <a:extLst>
              <a:ext uri="{FF2B5EF4-FFF2-40B4-BE49-F238E27FC236}">
                <a16:creationId xmlns:a16="http://schemas.microsoft.com/office/drawing/2014/main" id="{BA0415FE-1D0E-482A-77AB-65A664859A7C}"/>
              </a:ext>
            </a:extLst>
          </p:cNvPr>
          <p:cNvSpPr/>
          <p:nvPr/>
        </p:nvSpPr>
        <p:spPr>
          <a:xfrm>
            <a:off x="1647825" y="1198167"/>
            <a:ext cx="4114800" cy="4002483"/>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LID4096" sz="1400"/>
          </a:p>
        </p:txBody>
      </p:sp>
      <p:pic>
        <p:nvPicPr>
          <p:cNvPr id="5" name="Picture 4" descr="A screenshot of a computer&#10;&#10;Description automatically generated with medium confidence">
            <a:extLst>
              <a:ext uri="{FF2B5EF4-FFF2-40B4-BE49-F238E27FC236}">
                <a16:creationId xmlns:a16="http://schemas.microsoft.com/office/drawing/2014/main" id="{423F3218-6BFE-9DBC-EA7E-E8676E87BF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4313" y="3502544"/>
            <a:ext cx="1999665" cy="1124812"/>
          </a:xfrm>
          <a:prstGeom prst="rect">
            <a:avLst/>
          </a:prstGeom>
          <a:ln w="28575">
            <a:solidFill>
              <a:schemeClr val="accent1"/>
            </a:solidFill>
          </a:ln>
        </p:spPr>
        <p:style>
          <a:lnRef idx="2">
            <a:schemeClr val="accent2"/>
          </a:lnRef>
          <a:fillRef idx="1">
            <a:schemeClr val="lt1"/>
          </a:fillRef>
          <a:effectRef idx="0">
            <a:schemeClr val="accent2"/>
          </a:effectRef>
          <a:fontRef idx="minor">
            <a:schemeClr val="dk1"/>
          </a:fontRef>
        </p:style>
      </p:pic>
      <p:pic>
        <p:nvPicPr>
          <p:cNvPr id="7" name="Picture 6" descr="Graphical user interface, text, application, email&#10;&#10;Description automatically generated">
            <a:extLst>
              <a:ext uri="{FF2B5EF4-FFF2-40B4-BE49-F238E27FC236}">
                <a16:creationId xmlns:a16="http://schemas.microsoft.com/office/drawing/2014/main" id="{49FA8B83-C4D8-22FA-1361-DB9AC0A878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02169" y="2066632"/>
            <a:ext cx="1999666" cy="1124812"/>
          </a:xfrm>
          <a:prstGeom prst="rect">
            <a:avLst/>
          </a:prstGeom>
          <a:ln w="28575">
            <a:solidFill>
              <a:schemeClr val="accent2"/>
            </a:solidFill>
          </a:ln>
        </p:spPr>
        <p:style>
          <a:lnRef idx="2">
            <a:schemeClr val="accent2"/>
          </a:lnRef>
          <a:fillRef idx="1">
            <a:schemeClr val="lt1"/>
          </a:fillRef>
          <a:effectRef idx="0">
            <a:schemeClr val="accent2"/>
          </a:effectRef>
          <a:fontRef idx="minor">
            <a:schemeClr val="dk1"/>
          </a:fontRef>
        </p:style>
      </p:pic>
      <p:pic>
        <p:nvPicPr>
          <p:cNvPr id="8" name="Picture 7" descr="Icon&#10;&#10;Description automatically generated">
            <a:extLst>
              <a:ext uri="{FF2B5EF4-FFF2-40B4-BE49-F238E27FC236}">
                <a16:creationId xmlns:a16="http://schemas.microsoft.com/office/drawing/2014/main" id="{F48C3066-3430-5DF5-8BA5-DD044AF6DF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72087" y="2325954"/>
            <a:ext cx="552890" cy="552890"/>
          </a:xfrm>
          <a:prstGeom prst="rect">
            <a:avLst/>
          </a:prstGeom>
        </p:spPr>
      </p:pic>
      <p:pic>
        <p:nvPicPr>
          <p:cNvPr id="9" name="Picture 8" descr="Icon&#10;&#10;Description automatically generated">
            <a:extLst>
              <a:ext uri="{FF2B5EF4-FFF2-40B4-BE49-F238E27FC236}">
                <a16:creationId xmlns:a16="http://schemas.microsoft.com/office/drawing/2014/main" id="{B99DD388-EBAF-C6E7-E7AC-249A8F03E20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36083" y="3656883"/>
            <a:ext cx="617861" cy="617861"/>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D7D38C86-854C-C13D-C81D-C13F8D735CC0}"/>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903719" y="5991855"/>
            <a:ext cx="312449" cy="355971"/>
          </a:xfrm>
          <a:prstGeom prst="rect">
            <a:avLst/>
          </a:prstGeom>
        </p:spPr>
      </p:pic>
      <p:sp>
        <p:nvSpPr>
          <p:cNvPr id="22" name="TextBox 21">
            <a:extLst>
              <a:ext uri="{FF2B5EF4-FFF2-40B4-BE49-F238E27FC236}">
                <a16:creationId xmlns:a16="http://schemas.microsoft.com/office/drawing/2014/main" id="{F99A6454-9C92-7393-89E4-76D531C82486}"/>
              </a:ext>
            </a:extLst>
          </p:cNvPr>
          <p:cNvSpPr txBox="1"/>
          <p:nvPr/>
        </p:nvSpPr>
        <p:spPr>
          <a:xfrm>
            <a:off x="2620992" y="5952519"/>
            <a:ext cx="2646365" cy="338554"/>
          </a:xfrm>
          <a:prstGeom prst="rect">
            <a:avLst/>
          </a:prstGeom>
          <a:noFill/>
        </p:spPr>
        <p:txBody>
          <a:bodyPr wrap="none" rtlCol="0">
            <a:spAutoFit/>
          </a:bodyPr>
          <a:lstStyle/>
          <a:p>
            <a:r>
              <a:rPr lang="fr-BE" sz="1600" b="1" dirty="0" err="1"/>
              <a:t>DEVELOPERS</a:t>
            </a:r>
            <a:r>
              <a:rPr lang="fr-BE" sz="1600" b="1" dirty="0"/>
              <a:t> OF BOTS </a:t>
            </a:r>
            <a:endParaRPr lang="LID4096" sz="1600" b="1" dirty="0"/>
          </a:p>
        </p:txBody>
      </p:sp>
      <p:sp>
        <p:nvSpPr>
          <p:cNvPr id="24" name="TextBox 23">
            <a:extLst>
              <a:ext uri="{FF2B5EF4-FFF2-40B4-BE49-F238E27FC236}">
                <a16:creationId xmlns:a16="http://schemas.microsoft.com/office/drawing/2014/main" id="{ABBFC4C8-9DB3-7D2B-76B4-C5BB5F1F0E8E}"/>
              </a:ext>
            </a:extLst>
          </p:cNvPr>
          <p:cNvSpPr txBox="1"/>
          <p:nvPr/>
        </p:nvSpPr>
        <p:spPr>
          <a:xfrm>
            <a:off x="9339038" y="5952519"/>
            <a:ext cx="869149" cy="338554"/>
          </a:xfrm>
          <a:prstGeom prst="rect">
            <a:avLst/>
          </a:prstGeom>
          <a:noFill/>
        </p:spPr>
        <p:txBody>
          <a:bodyPr wrap="none" rtlCol="0">
            <a:spAutoFit/>
          </a:bodyPr>
          <a:lstStyle/>
          <a:p>
            <a:r>
              <a:rPr lang="fr-BE" sz="1600" b="1" dirty="0" err="1"/>
              <a:t>USERS</a:t>
            </a:r>
            <a:endParaRPr lang="LID4096" sz="1600" b="1" dirty="0"/>
          </a:p>
        </p:txBody>
      </p:sp>
      <p:pic>
        <p:nvPicPr>
          <p:cNvPr id="25" name="Picture 24" descr="Shape&#10;&#10;Description automatically generated with medium confidence">
            <a:extLst>
              <a:ext uri="{FF2B5EF4-FFF2-40B4-BE49-F238E27FC236}">
                <a16:creationId xmlns:a16="http://schemas.microsoft.com/office/drawing/2014/main" id="{1CF84564-3BB2-7207-1DF7-7D6B1D2A1F05}"/>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87686" y="5895767"/>
            <a:ext cx="327228" cy="452059"/>
          </a:xfrm>
          <a:prstGeom prst="rect">
            <a:avLst/>
          </a:prstGeom>
          <a:ln>
            <a:noFill/>
          </a:ln>
        </p:spPr>
      </p:pic>
      <p:pic>
        <p:nvPicPr>
          <p:cNvPr id="32" name="Picture 31" descr="A picture containing font, symbol, design&#10;&#10;Description automatically generated">
            <a:extLst>
              <a:ext uri="{FF2B5EF4-FFF2-40B4-BE49-F238E27FC236}">
                <a16:creationId xmlns:a16="http://schemas.microsoft.com/office/drawing/2014/main" id="{5CB442CA-39E7-66C7-199C-04C7906EA5BF}"/>
              </a:ext>
            </a:extLst>
          </p:cNvPr>
          <p:cNvPicPr>
            <a:picLocks noChangeAspect="1"/>
          </p:cNvPicPr>
          <p:nvPr/>
        </p:nvPicPr>
        <p:blipFill>
          <a:blip r:embed="rId7">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520275" y="5632281"/>
            <a:ext cx="481012" cy="481012"/>
          </a:xfrm>
          <a:prstGeom prst="rect">
            <a:avLst/>
          </a:prstGeom>
        </p:spPr>
      </p:pic>
      <p:sp>
        <p:nvSpPr>
          <p:cNvPr id="33" name="TextBox 32">
            <a:extLst>
              <a:ext uri="{FF2B5EF4-FFF2-40B4-BE49-F238E27FC236}">
                <a16:creationId xmlns:a16="http://schemas.microsoft.com/office/drawing/2014/main" id="{C81EAB55-71E4-FD1C-1668-8038D132AF32}"/>
              </a:ext>
            </a:extLst>
          </p:cNvPr>
          <p:cNvSpPr txBox="1"/>
          <p:nvPr/>
        </p:nvSpPr>
        <p:spPr>
          <a:xfrm>
            <a:off x="7124157" y="5952519"/>
            <a:ext cx="764440" cy="338554"/>
          </a:xfrm>
          <a:prstGeom prst="rect">
            <a:avLst/>
          </a:prstGeom>
          <a:noFill/>
        </p:spPr>
        <p:txBody>
          <a:bodyPr wrap="none" rtlCol="0">
            <a:spAutoFit/>
          </a:bodyPr>
          <a:lstStyle/>
          <a:p>
            <a:r>
              <a:rPr lang="fr-BE" sz="1600" b="1" dirty="0"/>
              <a:t>BOTS</a:t>
            </a:r>
            <a:endParaRPr lang="LID4096" sz="1600" b="1" dirty="0"/>
          </a:p>
        </p:txBody>
      </p:sp>
      <p:pic>
        <p:nvPicPr>
          <p:cNvPr id="35" name="Picture 34" descr="A picture containing font, symbol, design&#10;&#10;Description automatically generated">
            <a:extLst>
              <a:ext uri="{FF2B5EF4-FFF2-40B4-BE49-F238E27FC236}">
                <a16:creationId xmlns:a16="http://schemas.microsoft.com/office/drawing/2014/main" id="{9AE14172-A34B-1460-B3D6-D54422DE2FF9}"/>
              </a:ext>
            </a:extLst>
          </p:cNvPr>
          <p:cNvPicPr>
            <a:picLocks noChangeAspect="1"/>
          </p:cNvPicPr>
          <p:nvPr/>
        </p:nvPicPr>
        <p:blipFill>
          <a:blip r:embed="rId7">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009387" y="5632281"/>
            <a:ext cx="481012" cy="481012"/>
          </a:xfrm>
          <a:prstGeom prst="rect">
            <a:avLst/>
          </a:prstGeom>
        </p:spPr>
      </p:pic>
      <p:pic>
        <p:nvPicPr>
          <p:cNvPr id="36" name="Picture 35" descr="A picture containing font, symbol, design&#10;&#10;Description automatically generated">
            <a:extLst>
              <a:ext uri="{FF2B5EF4-FFF2-40B4-BE49-F238E27FC236}">
                <a16:creationId xmlns:a16="http://schemas.microsoft.com/office/drawing/2014/main" id="{56760F8E-C024-1FE8-E601-40E79A01EBDD}"/>
              </a:ext>
            </a:extLst>
          </p:cNvPr>
          <p:cNvPicPr>
            <a:picLocks noChangeAspect="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524715" y="6107320"/>
            <a:ext cx="481012" cy="481012"/>
          </a:xfrm>
          <a:prstGeom prst="rect">
            <a:avLst/>
          </a:prstGeom>
        </p:spPr>
      </p:pic>
      <p:pic>
        <p:nvPicPr>
          <p:cNvPr id="37" name="Picture 36" descr="A picture containing font, symbol, design&#10;&#10;Description automatically generated">
            <a:extLst>
              <a:ext uri="{FF2B5EF4-FFF2-40B4-BE49-F238E27FC236}">
                <a16:creationId xmlns:a16="http://schemas.microsoft.com/office/drawing/2014/main" id="{C8F85BAC-AF88-71F9-3C1D-DA7CB9C55A8E}"/>
              </a:ext>
            </a:extLst>
          </p:cNvPr>
          <p:cNvPicPr>
            <a:picLocks noChangeAspect="1"/>
          </p:cNvPicPr>
          <p:nvPr/>
        </p:nvPicPr>
        <p:blipFill>
          <a:blip r:embed="rId7">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009387" y="6113293"/>
            <a:ext cx="481012" cy="481012"/>
          </a:xfrm>
          <a:prstGeom prst="rect">
            <a:avLst/>
          </a:prstGeom>
        </p:spPr>
      </p:pic>
      <p:sp>
        <p:nvSpPr>
          <p:cNvPr id="39" name="Arrow: Right 38">
            <a:extLst>
              <a:ext uri="{FF2B5EF4-FFF2-40B4-BE49-F238E27FC236}">
                <a16:creationId xmlns:a16="http://schemas.microsoft.com/office/drawing/2014/main" id="{F28734F0-8B56-CC4F-AD44-389AB359957F}"/>
              </a:ext>
            </a:extLst>
          </p:cNvPr>
          <p:cNvSpPr/>
          <p:nvPr/>
        </p:nvSpPr>
        <p:spPr>
          <a:xfrm rot="5400000" flipH="1">
            <a:off x="3438071" y="5341189"/>
            <a:ext cx="338554" cy="470789"/>
          </a:xfrm>
          <a:prstGeom prst="rightArrow">
            <a:avLst>
              <a:gd name="adj1" fmla="val 30679"/>
              <a:gd name="adj2" fmla="val 426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LID4096" sz="1600" dirty="0">
              <a:solidFill>
                <a:schemeClr val="bg1"/>
              </a:solidFill>
            </a:endParaRPr>
          </a:p>
        </p:txBody>
      </p:sp>
      <p:sp>
        <p:nvSpPr>
          <p:cNvPr id="40" name="TextBox 39">
            <a:extLst>
              <a:ext uri="{FF2B5EF4-FFF2-40B4-BE49-F238E27FC236}">
                <a16:creationId xmlns:a16="http://schemas.microsoft.com/office/drawing/2014/main" id="{F91A3653-7DED-D659-446D-3DDAF193385A}"/>
              </a:ext>
            </a:extLst>
          </p:cNvPr>
          <p:cNvSpPr txBox="1"/>
          <p:nvPr/>
        </p:nvSpPr>
        <p:spPr>
          <a:xfrm>
            <a:off x="2987088" y="4806562"/>
            <a:ext cx="1423788" cy="246221"/>
          </a:xfrm>
          <a:prstGeom prst="rect">
            <a:avLst/>
          </a:prstGeom>
          <a:noFill/>
        </p:spPr>
        <p:txBody>
          <a:bodyPr wrap="none" rtlCol="0">
            <a:spAutoFit/>
          </a:bodyPr>
          <a:lstStyle/>
          <a:p>
            <a:pPr algn="ctr"/>
            <a:r>
              <a:rPr lang="fr-BE" sz="1000" dirty="0" err="1"/>
              <a:t>TIPS&amp;TRICKS&amp;ALERTS</a:t>
            </a:r>
            <a:endParaRPr lang="fr-BE" sz="1000" dirty="0"/>
          </a:p>
        </p:txBody>
      </p:sp>
      <p:sp>
        <p:nvSpPr>
          <p:cNvPr id="3" name="TextBox 2">
            <a:extLst>
              <a:ext uri="{FF2B5EF4-FFF2-40B4-BE49-F238E27FC236}">
                <a16:creationId xmlns:a16="http://schemas.microsoft.com/office/drawing/2014/main" id="{E3832794-D7F8-8162-E462-3D123B9AC071}"/>
              </a:ext>
            </a:extLst>
          </p:cNvPr>
          <p:cNvSpPr txBox="1"/>
          <p:nvPr/>
        </p:nvSpPr>
        <p:spPr>
          <a:xfrm>
            <a:off x="10405689" y="6540701"/>
            <a:ext cx="1755032" cy="276999"/>
          </a:xfrm>
          <a:prstGeom prst="rect">
            <a:avLst/>
          </a:prstGeom>
          <a:noFill/>
        </p:spPr>
        <p:txBody>
          <a:bodyPr wrap="none" rtlCol="0">
            <a:spAutoFit/>
          </a:bodyPr>
          <a:lstStyle/>
          <a:p>
            <a:pPr algn="ctr"/>
            <a:r>
              <a:rPr lang="fr-BE" sz="1200" dirty="0"/>
              <a:t>* FOCUS ON GROUP A</a:t>
            </a:r>
            <a:endParaRPr lang="LID4096" sz="1200" dirty="0" err="1"/>
          </a:p>
        </p:txBody>
      </p:sp>
    </p:spTree>
    <p:extLst>
      <p:ext uri="{BB962C8B-B14F-4D97-AF65-F5344CB8AC3E}">
        <p14:creationId xmlns:p14="http://schemas.microsoft.com/office/powerpoint/2010/main" val="444070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23B42535-47A5-4D1E-99F6-5D5A171D76D6}"/>
              </a:ext>
            </a:extLst>
          </p:cNvPr>
          <p:cNvSpPr txBox="1">
            <a:spLocks/>
          </p:cNvSpPr>
          <p:nvPr/>
        </p:nvSpPr>
        <p:spPr>
          <a:xfrm>
            <a:off x="640168" y="862996"/>
            <a:ext cx="10521696" cy="609600"/>
          </a:xfrm>
          <a:prstGeom prst="rect">
            <a:avLst/>
          </a:prstGeom>
        </p:spPr>
        <p:txBody>
          <a:bodyPr vert="horz" wrap="square" lIns="121920" tIns="60960" rIns="121920" bIns="60960" rtlCol="0" anchor="ctr" anchorCtr="0">
            <a:noAutofit/>
          </a:bodyPr>
          <a:lstStyle>
            <a:lvl1pPr algn="ctr" defTabSz="182880" rtl="0" eaLnBrk="1" latinLnBrk="0" hangingPunct="1">
              <a:spcBef>
                <a:spcPct val="0"/>
              </a:spcBef>
              <a:buNone/>
              <a:defRPr lang="en-US" sz="2800" kern="1200" cap="none" baseline="0" dirty="0">
                <a:solidFill>
                  <a:schemeClr val="tx2"/>
                </a:solidFill>
                <a:latin typeface="+mj-lt"/>
                <a:ea typeface="+mj-ea"/>
                <a:cs typeface="+mj-cs"/>
              </a:defRPr>
            </a:lvl1pPr>
          </a:lstStyle>
          <a:p>
            <a:endParaRPr lang="LID4096" sz="3733" b="1" dirty="0"/>
          </a:p>
        </p:txBody>
      </p:sp>
      <p:pic>
        <p:nvPicPr>
          <p:cNvPr id="23" name="Picture 22" descr="Shape&#10;&#10;Description automatically generated with medium confidence">
            <a:extLst>
              <a:ext uri="{FF2B5EF4-FFF2-40B4-BE49-F238E27FC236}">
                <a16:creationId xmlns:a16="http://schemas.microsoft.com/office/drawing/2014/main" id="{D73D8E8A-E64B-8901-C4CF-09C0B4E52C65}"/>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169314" y="1367117"/>
            <a:ext cx="312449" cy="402279"/>
          </a:xfrm>
          <a:prstGeom prst="rect">
            <a:avLst/>
          </a:prstGeom>
        </p:spPr>
      </p:pic>
      <p:sp>
        <p:nvSpPr>
          <p:cNvPr id="29" name="TextBox 28">
            <a:extLst>
              <a:ext uri="{FF2B5EF4-FFF2-40B4-BE49-F238E27FC236}">
                <a16:creationId xmlns:a16="http://schemas.microsoft.com/office/drawing/2014/main" id="{C886BD4E-AFD4-D2D7-8048-1CD491752384}"/>
              </a:ext>
            </a:extLst>
          </p:cNvPr>
          <p:cNvSpPr txBox="1"/>
          <p:nvPr/>
        </p:nvSpPr>
        <p:spPr>
          <a:xfrm>
            <a:off x="2538861" y="1420644"/>
            <a:ext cx="2621872" cy="338554"/>
          </a:xfrm>
          <a:prstGeom prst="rect">
            <a:avLst/>
          </a:prstGeom>
          <a:noFill/>
        </p:spPr>
        <p:txBody>
          <a:bodyPr wrap="none" rtlCol="0">
            <a:spAutoFit/>
          </a:bodyPr>
          <a:lstStyle/>
          <a:p>
            <a:r>
              <a:rPr lang="fr-BE" sz="1600" b="1" dirty="0"/>
              <a:t>PLATFORM PROVIDERS</a:t>
            </a:r>
            <a:endParaRPr lang="LID4096" sz="1600" b="1" dirty="0"/>
          </a:p>
        </p:txBody>
      </p:sp>
      <p:sp>
        <p:nvSpPr>
          <p:cNvPr id="30" name="TextBox 29">
            <a:extLst>
              <a:ext uri="{FF2B5EF4-FFF2-40B4-BE49-F238E27FC236}">
                <a16:creationId xmlns:a16="http://schemas.microsoft.com/office/drawing/2014/main" id="{34986C13-4C98-9A3F-C03B-392D20C94B43}"/>
              </a:ext>
            </a:extLst>
          </p:cNvPr>
          <p:cNvSpPr txBox="1"/>
          <p:nvPr/>
        </p:nvSpPr>
        <p:spPr>
          <a:xfrm>
            <a:off x="9320666" y="1438399"/>
            <a:ext cx="1404039" cy="338554"/>
          </a:xfrm>
          <a:prstGeom prst="rect">
            <a:avLst/>
          </a:prstGeom>
          <a:noFill/>
        </p:spPr>
        <p:txBody>
          <a:bodyPr wrap="none" rtlCol="0">
            <a:spAutoFit/>
          </a:bodyPr>
          <a:lstStyle/>
          <a:p>
            <a:r>
              <a:rPr lang="fr-BE" sz="1600" b="1" dirty="0" err="1"/>
              <a:t>INVESTORS</a:t>
            </a:r>
            <a:endParaRPr lang="LID4096" sz="1600" b="1" dirty="0"/>
          </a:p>
        </p:txBody>
      </p:sp>
      <p:sp>
        <p:nvSpPr>
          <p:cNvPr id="10" name="Title 1">
            <a:extLst>
              <a:ext uri="{FF2B5EF4-FFF2-40B4-BE49-F238E27FC236}">
                <a16:creationId xmlns:a16="http://schemas.microsoft.com/office/drawing/2014/main" id="{65346EF6-13B4-398D-11FD-F1F05AEEF25B}"/>
              </a:ext>
            </a:extLst>
          </p:cNvPr>
          <p:cNvSpPr txBox="1">
            <a:spLocks/>
          </p:cNvSpPr>
          <p:nvPr/>
        </p:nvSpPr>
        <p:spPr>
          <a:xfrm>
            <a:off x="214175" y="346671"/>
            <a:ext cx="11671300" cy="543675"/>
          </a:xfrm>
          <a:prstGeom prst="rect">
            <a:avLst/>
          </a:prstGeom>
        </p:spPr>
        <p:txBody>
          <a:bodyPr vert="horz" wrap="square" lIns="91440" tIns="45720" rIns="91440" bIns="45720" rtlCol="0" anchor="ctr" anchorCtr="0">
            <a:normAutofit/>
          </a:bodyPr>
          <a:lstStyle>
            <a:lvl1pPr algn="l" defTabSz="548626" rtl="0" eaLnBrk="1" latinLnBrk="0" hangingPunct="1">
              <a:spcBef>
                <a:spcPct val="0"/>
              </a:spcBef>
              <a:buNone/>
              <a:defRPr sz="2933" b="0" i="0" kern="1200" cap="all">
                <a:solidFill>
                  <a:schemeClr val="accent6"/>
                </a:solidFill>
                <a:latin typeface="Gill Sans MT"/>
                <a:ea typeface="+mj-ea"/>
                <a:cs typeface="Gill Sans MT"/>
              </a:defRPr>
            </a:lvl1pPr>
          </a:lstStyle>
          <a:p>
            <a:pPr defTabSz="914400">
              <a:lnSpc>
                <a:spcPct val="90000"/>
              </a:lnSpc>
            </a:pPr>
            <a:r>
              <a:rPr lang="fr-BE" sz="3200" dirty="0">
                <a:solidFill>
                  <a:schemeClr val="tx1"/>
                </a:solidFill>
              </a:rPr>
              <a:t>AI </a:t>
            </a:r>
            <a:r>
              <a:rPr lang="fr-BE" sz="3200" dirty="0" err="1">
                <a:solidFill>
                  <a:schemeClr val="tx1"/>
                </a:solidFill>
              </a:rPr>
              <a:t>COMPANION</a:t>
            </a:r>
            <a:r>
              <a:rPr lang="fr-BE" sz="3200" dirty="0">
                <a:solidFill>
                  <a:schemeClr val="tx1"/>
                </a:solidFill>
              </a:rPr>
              <a:t> </a:t>
            </a:r>
            <a:r>
              <a:rPr lang="fr-BE" sz="3200" dirty="0" err="1">
                <a:solidFill>
                  <a:schemeClr val="tx1"/>
                </a:solidFill>
              </a:rPr>
              <a:t>CHATBOTS</a:t>
            </a:r>
            <a:r>
              <a:rPr lang="fr-BE" sz="3200" dirty="0">
                <a:solidFill>
                  <a:schemeClr val="tx1"/>
                </a:solidFill>
              </a:rPr>
              <a:t>:  COMMUNICATION PLATFORMS</a:t>
            </a:r>
            <a:endParaRPr lang="en-US" sz="3200" dirty="0">
              <a:solidFill>
                <a:schemeClr val="tx1"/>
              </a:solidFill>
              <a:latin typeface="+mj-lt"/>
              <a:cs typeface="+mj-cs"/>
            </a:endParaRPr>
          </a:p>
        </p:txBody>
      </p:sp>
      <p:pic>
        <p:nvPicPr>
          <p:cNvPr id="2" name="Picture 1" descr="Shape&#10;&#10;Description automatically generated with medium confidence">
            <a:extLst>
              <a:ext uri="{FF2B5EF4-FFF2-40B4-BE49-F238E27FC236}">
                <a16:creationId xmlns:a16="http://schemas.microsoft.com/office/drawing/2014/main" id="{558AE586-69B0-F748-8124-DC511D962A3A}"/>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85347" y="1434243"/>
            <a:ext cx="312449" cy="340226"/>
          </a:xfrm>
          <a:prstGeom prst="rect">
            <a:avLst/>
          </a:prstGeom>
        </p:spPr>
      </p:pic>
      <p:sp>
        <p:nvSpPr>
          <p:cNvPr id="26" name="Rectangle 25">
            <a:extLst>
              <a:ext uri="{FF2B5EF4-FFF2-40B4-BE49-F238E27FC236}">
                <a16:creationId xmlns:a16="http://schemas.microsoft.com/office/drawing/2014/main" id="{BA0415FE-1D0E-482A-77AB-65A664859A7C}"/>
              </a:ext>
            </a:extLst>
          </p:cNvPr>
          <p:cNvSpPr/>
          <p:nvPr/>
        </p:nvSpPr>
        <p:spPr>
          <a:xfrm>
            <a:off x="1647825" y="1198167"/>
            <a:ext cx="4114800" cy="4002483"/>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LID4096" sz="1400"/>
          </a:p>
        </p:txBody>
      </p:sp>
      <p:pic>
        <p:nvPicPr>
          <p:cNvPr id="21" name="Picture 20" descr="Shape&#10;&#10;Description automatically generated with medium confidence">
            <a:extLst>
              <a:ext uri="{FF2B5EF4-FFF2-40B4-BE49-F238E27FC236}">
                <a16:creationId xmlns:a16="http://schemas.microsoft.com/office/drawing/2014/main" id="{D7D38C86-854C-C13D-C81D-C13F8D735CC0}"/>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903719" y="5991855"/>
            <a:ext cx="312449" cy="355971"/>
          </a:xfrm>
          <a:prstGeom prst="rect">
            <a:avLst/>
          </a:prstGeom>
        </p:spPr>
      </p:pic>
      <p:sp>
        <p:nvSpPr>
          <p:cNvPr id="22" name="TextBox 21">
            <a:extLst>
              <a:ext uri="{FF2B5EF4-FFF2-40B4-BE49-F238E27FC236}">
                <a16:creationId xmlns:a16="http://schemas.microsoft.com/office/drawing/2014/main" id="{F99A6454-9C92-7393-89E4-76D531C82486}"/>
              </a:ext>
            </a:extLst>
          </p:cNvPr>
          <p:cNvSpPr txBox="1"/>
          <p:nvPr/>
        </p:nvSpPr>
        <p:spPr>
          <a:xfrm>
            <a:off x="2620992" y="5952519"/>
            <a:ext cx="2646365" cy="338554"/>
          </a:xfrm>
          <a:prstGeom prst="rect">
            <a:avLst/>
          </a:prstGeom>
          <a:noFill/>
        </p:spPr>
        <p:txBody>
          <a:bodyPr wrap="none" rtlCol="0">
            <a:spAutoFit/>
          </a:bodyPr>
          <a:lstStyle/>
          <a:p>
            <a:r>
              <a:rPr lang="fr-BE" sz="1600" b="1" dirty="0" err="1"/>
              <a:t>DEVELOPERS</a:t>
            </a:r>
            <a:r>
              <a:rPr lang="fr-BE" sz="1600" b="1" dirty="0"/>
              <a:t> OF BOTS </a:t>
            </a:r>
            <a:endParaRPr lang="LID4096" sz="1600" b="1" dirty="0"/>
          </a:p>
        </p:txBody>
      </p:sp>
      <p:sp>
        <p:nvSpPr>
          <p:cNvPr id="24" name="TextBox 23">
            <a:extLst>
              <a:ext uri="{FF2B5EF4-FFF2-40B4-BE49-F238E27FC236}">
                <a16:creationId xmlns:a16="http://schemas.microsoft.com/office/drawing/2014/main" id="{ABBFC4C8-9DB3-7D2B-76B4-C5BB5F1F0E8E}"/>
              </a:ext>
            </a:extLst>
          </p:cNvPr>
          <p:cNvSpPr txBox="1"/>
          <p:nvPr/>
        </p:nvSpPr>
        <p:spPr>
          <a:xfrm>
            <a:off x="9339038" y="5952519"/>
            <a:ext cx="869149" cy="338554"/>
          </a:xfrm>
          <a:prstGeom prst="rect">
            <a:avLst/>
          </a:prstGeom>
          <a:noFill/>
        </p:spPr>
        <p:txBody>
          <a:bodyPr wrap="none" rtlCol="0">
            <a:spAutoFit/>
          </a:bodyPr>
          <a:lstStyle/>
          <a:p>
            <a:r>
              <a:rPr lang="fr-BE" sz="1600" b="1" dirty="0" err="1"/>
              <a:t>USERS</a:t>
            </a:r>
            <a:endParaRPr lang="LID4096" sz="1600" b="1" dirty="0"/>
          </a:p>
        </p:txBody>
      </p:sp>
      <p:pic>
        <p:nvPicPr>
          <p:cNvPr id="25" name="Picture 24" descr="Shape&#10;&#10;Description automatically generated with medium confidence">
            <a:extLst>
              <a:ext uri="{FF2B5EF4-FFF2-40B4-BE49-F238E27FC236}">
                <a16:creationId xmlns:a16="http://schemas.microsoft.com/office/drawing/2014/main" id="{1CF84564-3BB2-7207-1DF7-7D6B1D2A1F05}"/>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87686" y="5895767"/>
            <a:ext cx="327228" cy="452059"/>
          </a:xfrm>
          <a:prstGeom prst="rect">
            <a:avLst/>
          </a:prstGeom>
          <a:ln>
            <a:noFill/>
          </a:ln>
        </p:spPr>
      </p:pic>
      <p:pic>
        <p:nvPicPr>
          <p:cNvPr id="32" name="Picture 31" descr="A picture containing font, symbol, design&#10;&#10;Description automatically generated">
            <a:extLst>
              <a:ext uri="{FF2B5EF4-FFF2-40B4-BE49-F238E27FC236}">
                <a16:creationId xmlns:a16="http://schemas.microsoft.com/office/drawing/2014/main" id="{5CB442CA-39E7-66C7-199C-04C7906EA5BF}"/>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520275" y="5632281"/>
            <a:ext cx="481012" cy="481012"/>
          </a:xfrm>
          <a:prstGeom prst="rect">
            <a:avLst/>
          </a:prstGeom>
        </p:spPr>
      </p:pic>
      <p:sp>
        <p:nvSpPr>
          <p:cNvPr id="33" name="TextBox 32">
            <a:extLst>
              <a:ext uri="{FF2B5EF4-FFF2-40B4-BE49-F238E27FC236}">
                <a16:creationId xmlns:a16="http://schemas.microsoft.com/office/drawing/2014/main" id="{C81EAB55-71E4-FD1C-1668-8038D132AF32}"/>
              </a:ext>
            </a:extLst>
          </p:cNvPr>
          <p:cNvSpPr txBox="1"/>
          <p:nvPr/>
        </p:nvSpPr>
        <p:spPr>
          <a:xfrm>
            <a:off x="7124157" y="5952519"/>
            <a:ext cx="764440" cy="338554"/>
          </a:xfrm>
          <a:prstGeom prst="rect">
            <a:avLst/>
          </a:prstGeom>
          <a:noFill/>
        </p:spPr>
        <p:txBody>
          <a:bodyPr wrap="none" rtlCol="0">
            <a:spAutoFit/>
          </a:bodyPr>
          <a:lstStyle/>
          <a:p>
            <a:r>
              <a:rPr lang="fr-BE" sz="1600" b="1" dirty="0"/>
              <a:t>BOTS</a:t>
            </a:r>
            <a:endParaRPr lang="LID4096" sz="1600" b="1" dirty="0"/>
          </a:p>
        </p:txBody>
      </p:sp>
      <p:pic>
        <p:nvPicPr>
          <p:cNvPr id="35" name="Picture 34" descr="A picture containing font, symbol, design&#10;&#10;Description automatically generated">
            <a:extLst>
              <a:ext uri="{FF2B5EF4-FFF2-40B4-BE49-F238E27FC236}">
                <a16:creationId xmlns:a16="http://schemas.microsoft.com/office/drawing/2014/main" id="{9AE14172-A34B-1460-B3D6-D54422DE2FF9}"/>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009387" y="5632281"/>
            <a:ext cx="481012" cy="481012"/>
          </a:xfrm>
          <a:prstGeom prst="rect">
            <a:avLst/>
          </a:prstGeom>
        </p:spPr>
      </p:pic>
      <p:pic>
        <p:nvPicPr>
          <p:cNvPr id="36" name="Picture 35" descr="A picture containing font, symbol, design&#10;&#10;Description automatically generated">
            <a:extLst>
              <a:ext uri="{FF2B5EF4-FFF2-40B4-BE49-F238E27FC236}">
                <a16:creationId xmlns:a16="http://schemas.microsoft.com/office/drawing/2014/main" id="{56760F8E-C024-1FE8-E601-40E79A01EBDD}"/>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524715" y="6107320"/>
            <a:ext cx="481012" cy="481012"/>
          </a:xfrm>
          <a:prstGeom prst="rect">
            <a:avLst/>
          </a:prstGeom>
        </p:spPr>
      </p:pic>
      <p:pic>
        <p:nvPicPr>
          <p:cNvPr id="37" name="Picture 36" descr="A picture containing font, symbol, design&#10;&#10;Description automatically generated">
            <a:extLst>
              <a:ext uri="{FF2B5EF4-FFF2-40B4-BE49-F238E27FC236}">
                <a16:creationId xmlns:a16="http://schemas.microsoft.com/office/drawing/2014/main" id="{C8F85BAC-AF88-71F9-3C1D-DA7CB9C55A8E}"/>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009387" y="6113293"/>
            <a:ext cx="481012" cy="481012"/>
          </a:xfrm>
          <a:prstGeom prst="rect">
            <a:avLst/>
          </a:prstGeom>
        </p:spPr>
      </p:pic>
      <p:pic>
        <p:nvPicPr>
          <p:cNvPr id="41" name="Picture 40" descr="Table&#10;&#10;Description automatically generated with medium confidence">
            <a:extLst>
              <a:ext uri="{FF2B5EF4-FFF2-40B4-BE49-F238E27FC236}">
                <a16:creationId xmlns:a16="http://schemas.microsoft.com/office/drawing/2014/main" id="{6B14B27A-C3CD-C5B6-4564-7DD260550E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76055" y="2086860"/>
            <a:ext cx="3458340" cy="2625985"/>
          </a:xfrm>
          <a:prstGeom prst="rect">
            <a:avLst/>
          </a:prstGeom>
          <a:ln w="38100">
            <a:solidFill>
              <a:schemeClr val="accent2"/>
            </a:solidFill>
          </a:ln>
        </p:spPr>
      </p:pic>
      <p:sp>
        <p:nvSpPr>
          <p:cNvPr id="42" name="Arrow: Right 41">
            <a:extLst>
              <a:ext uri="{FF2B5EF4-FFF2-40B4-BE49-F238E27FC236}">
                <a16:creationId xmlns:a16="http://schemas.microsoft.com/office/drawing/2014/main" id="{7C530CBF-7FDF-2E57-353D-F34C8366821A}"/>
              </a:ext>
            </a:extLst>
          </p:cNvPr>
          <p:cNvSpPr/>
          <p:nvPr/>
        </p:nvSpPr>
        <p:spPr>
          <a:xfrm rot="16200000" flipH="1">
            <a:off x="3445126" y="5352453"/>
            <a:ext cx="338554" cy="470789"/>
          </a:xfrm>
          <a:prstGeom prst="rightArrow">
            <a:avLst>
              <a:gd name="adj1" fmla="val 30679"/>
              <a:gd name="adj2" fmla="val 426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LID4096" sz="1600" dirty="0">
              <a:solidFill>
                <a:schemeClr val="bg1"/>
              </a:solidFill>
            </a:endParaRPr>
          </a:p>
        </p:txBody>
      </p:sp>
      <p:pic>
        <p:nvPicPr>
          <p:cNvPr id="43" name="Picture 42" descr="Shape&#10;&#10;Description automatically generated with low confidence">
            <a:extLst>
              <a:ext uri="{FF2B5EF4-FFF2-40B4-BE49-F238E27FC236}">
                <a16:creationId xmlns:a16="http://schemas.microsoft.com/office/drawing/2014/main" id="{94788F55-A2EA-63E4-C239-5D12C07AF2A1}"/>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879674" y="5379204"/>
            <a:ext cx="229086" cy="340226"/>
          </a:xfrm>
          <a:prstGeom prst="rect">
            <a:avLst/>
          </a:prstGeom>
          <a:ln w="19050">
            <a:noFill/>
          </a:ln>
        </p:spPr>
      </p:pic>
      <p:sp>
        <p:nvSpPr>
          <p:cNvPr id="44" name="TextBox 43">
            <a:extLst>
              <a:ext uri="{FF2B5EF4-FFF2-40B4-BE49-F238E27FC236}">
                <a16:creationId xmlns:a16="http://schemas.microsoft.com/office/drawing/2014/main" id="{73C81EB5-3CE7-0825-8084-0F84BACAC4FC}"/>
              </a:ext>
            </a:extLst>
          </p:cNvPr>
          <p:cNvSpPr txBox="1"/>
          <p:nvPr/>
        </p:nvSpPr>
        <p:spPr>
          <a:xfrm>
            <a:off x="10405689" y="6540701"/>
            <a:ext cx="1755032" cy="276999"/>
          </a:xfrm>
          <a:prstGeom prst="rect">
            <a:avLst/>
          </a:prstGeom>
          <a:noFill/>
        </p:spPr>
        <p:txBody>
          <a:bodyPr wrap="none" rtlCol="0">
            <a:spAutoFit/>
          </a:bodyPr>
          <a:lstStyle/>
          <a:p>
            <a:pPr algn="ctr"/>
            <a:r>
              <a:rPr lang="fr-BE" sz="1200" dirty="0"/>
              <a:t>* FOCUS ON GROUP A</a:t>
            </a:r>
            <a:endParaRPr lang="LID4096" sz="1200" dirty="0" err="1"/>
          </a:p>
        </p:txBody>
      </p:sp>
    </p:spTree>
    <p:extLst>
      <p:ext uri="{BB962C8B-B14F-4D97-AF65-F5344CB8AC3E}">
        <p14:creationId xmlns:p14="http://schemas.microsoft.com/office/powerpoint/2010/main" val="14215070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004971CE-77C7-4C83-6719-A8DCAF9CCB58}"/>
              </a:ext>
            </a:extLst>
          </p:cNvPr>
          <p:cNvSpPr txBox="1"/>
          <p:nvPr/>
        </p:nvSpPr>
        <p:spPr>
          <a:xfrm>
            <a:off x="959224" y="1416424"/>
            <a:ext cx="10004611" cy="3354765"/>
          </a:xfrm>
          <a:prstGeom prst="rect">
            <a:avLst/>
          </a:prstGeom>
          <a:noFill/>
        </p:spPr>
        <p:txBody>
          <a:bodyPr wrap="square" rtlCol="0">
            <a:spAutoFit/>
          </a:bodyPr>
          <a:lstStyle/>
          <a:p>
            <a:pPr marL="171450" indent="-171450">
              <a:buFont typeface="Arial" panose="020B0604020202020204" pitchFamily="34" charset="0"/>
              <a:buChar char="•"/>
            </a:pPr>
            <a:endParaRPr lang="fr-BE" sz="2000" dirty="0"/>
          </a:p>
          <a:p>
            <a:r>
              <a:rPr lang="fr-BE" sz="2400" dirty="0"/>
              <a:t>I. </a:t>
            </a:r>
            <a:r>
              <a:rPr lang="fr-BE" sz="2400" dirty="0" err="1"/>
              <a:t>Context</a:t>
            </a:r>
            <a:endParaRPr lang="fr-BE" sz="2400" dirty="0"/>
          </a:p>
          <a:p>
            <a:pPr marL="171450" indent="-171450">
              <a:buFont typeface="Arial" panose="020B0604020202020204" pitchFamily="34" charset="0"/>
              <a:buChar char="•"/>
            </a:pPr>
            <a:endParaRPr lang="fr-BE" sz="2400" dirty="0"/>
          </a:p>
          <a:p>
            <a:r>
              <a:rPr lang="fr-BE" sz="2400" dirty="0"/>
              <a:t>II. Introduction on AI </a:t>
            </a:r>
            <a:r>
              <a:rPr lang="fr-BE" sz="2400" dirty="0" err="1"/>
              <a:t>Companion</a:t>
            </a:r>
            <a:r>
              <a:rPr lang="fr-BE" sz="2400" dirty="0"/>
              <a:t> </a:t>
            </a:r>
            <a:r>
              <a:rPr lang="fr-BE" sz="2400" dirty="0" err="1"/>
              <a:t>Chatbots</a:t>
            </a:r>
            <a:endParaRPr lang="fr-BE" sz="2400" dirty="0"/>
          </a:p>
          <a:p>
            <a:endParaRPr lang="fr-BE" sz="2400" dirty="0"/>
          </a:p>
          <a:p>
            <a:r>
              <a:rPr lang="fr-BE" sz="2400" dirty="0"/>
              <a:t>III. </a:t>
            </a:r>
            <a:r>
              <a:rPr lang="fr-BE" sz="2400" dirty="0" err="1"/>
              <a:t>Roundtable</a:t>
            </a:r>
            <a:r>
              <a:rPr lang="fr-BE" sz="2400" dirty="0"/>
              <a:t> and Q&amp;A sessions</a:t>
            </a:r>
          </a:p>
          <a:p>
            <a:endParaRPr lang="fr-BE" sz="2400" dirty="0"/>
          </a:p>
          <a:p>
            <a:r>
              <a:rPr lang="fr-BE" sz="2400" dirty="0"/>
              <a:t>IV. </a:t>
            </a:r>
            <a:r>
              <a:rPr lang="fr-BE" sz="2400" dirty="0" err="1"/>
              <a:t>Closing</a:t>
            </a:r>
            <a:r>
              <a:rPr lang="fr-BE" sz="2400" dirty="0"/>
              <a:t> </a:t>
            </a:r>
            <a:r>
              <a:rPr lang="fr-BE" sz="2400" dirty="0" err="1"/>
              <a:t>remarks</a:t>
            </a:r>
            <a:r>
              <a:rPr lang="fr-BE" sz="2400" dirty="0"/>
              <a:t> </a:t>
            </a:r>
          </a:p>
          <a:p>
            <a:pPr marL="171450" indent="-171450">
              <a:buFont typeface="Arial" panose="020B0604020202020204" pitchFamily="34" charset="0"/>
              <a:buChar char="•"/>
            </a:pPr>
            <a:endParaRPr lang="fr-BE" sz="1200" dirty="0"/>
          </a:p>
          <a:p>
            <a:pPr marL="171450" indent="-171450">
              <a:buFont typeface="Arial" panose="020B0604020202020204" pitchFamily="34" charset="0"/>
              <a:buChar char="•"/>
            </a:pPr>
            <a:endParaRPr lang="nl-BE" sz="1200" dirty="0" err="1"/>
          </a:p>
        </p:txBody>
      </p:sp>
      <p:sp>
        <p:nvSpPr>
          <p:cNvPr id="2" name="Titre 1">
            <a:extLst>
              <a:ext uri="{FF2B5EF4-FFF2-40B4-BE49-F238E27FC236}">
                <a16:creationId xmlns:a16="http://schemas.microsoft.com/office/drawing/2014/main" id="{E44AD337-E18F-F38E-DD1C-BFAD6317AD57}"/>
              </a:ext>
            </a:extLst>
          </p:cNvPr>
          <p:cNvSpPr>
            <a:spLocks noGrp="1"/>
          </p:cNvSpPr>
          <p:nvPr>
            <p:ph type="title"/>
          </p:nvPr>
        </p:nvSpPr>
        <p:spPr/>
        <p:txBody>
          <a:bodyPr/>
          <a:lstStyle/>
          <a:p>
            <a:r>
              <a:rPr lang="fr-BE" dirty="0">
                <a:solidFill>
                  <a:schemeClr val="accent2"/>
                </a:solidFill>
              </a:rPr>
              <a:t>Agenda</a:t>
            </a:r>
            <a:endParaRPr lang="nl-BE" dirty="0">
              <a:solidFill>
                <a:schemeClr val="accent2"/>
              </a:solidFill>
            </a:endParaRPr>
          </a:p>
        </p:txBody>
      </p:sp>
    </p:spTree>
    <p:extLst>
      <p:ext uri="{BB962C8B-B14F-4D97-AF65-F5344CB8AC3E}">
        <p14:creationId xmlns:p14="http://schemas.microsoft.com/office/powerpoint/2010/main" val="2748266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23B42535-47A5-4D1E-99F6-5D5A171D76D6}"/>
              </a:ext>
            </a:extLst>
          </p:cNvPr>
          <p:cNvSpPr txBox="1">
            <a:spLocks/>
          </p:cNvSpPr>
          <p:nvPr/>
        </p:nvSpPr>
        <p:spPr>
          <a:xfrm>
            <a:off x="640168" y="862996"/>
            <a:ext cx="10521696" cy="609600"/>
          </a:xfrm>
          <a:prstGeom prst="rect">
            <a:avLst/>
          </a:prstGeom>
        </p:spPr>
        <p:txBody>
          <a:bodyPr vert="horz" wrap="square" lIns="121920" tIns="60960" rIns="121920" bIns="60960" rtlCol="0" anchor="ctr" anchorCtr="0">
            <a:noAutofit/>
          </a:bodyPr>
          <a:lstStyle>
            <a:lvl1pPr algn="ctr" defTabSz="182880" rtl="0" eaLnBrk="1" latinLnBrk="0" hangingPunct="1">
              <a:spcBef>
                <a:spcPct val="0"/>
              </a:spcBef>
              <a:buNone/>
              <a:defRPr lang="en-US" sz="2800" kern="1200" cap="none" baseline="0" dirty="0">
                <a:solidFill>
                  <a:schemeClr val="tx2"/>
                </a:solidFill>
                <a:latin typeface="+mj-lt"/>
                <a:ea typeface="+mj-ea"/>
                <a:cs typeface="+mj-cs"/>
              </a:defRPr>
            </a:lvl1pPr>
          </a:lstStyle>
          <a:p>
            <a:endParaRPr lang="LID4096" sz="3733" b="1" dirty="0"/>
          </a:p>
        </p:txBody>
      </p:sp>
      <p:pic>
        <p:nvPicPr>
          <p:cNvPr id="23" name="Picture 22" descr="Shape&#10;&#10;Description automatically generated with medium confidence">
            <a:extLst>
              <a:ext uri="{FF2B5EF4-FFF2-40B4-BE49-F238E27FC236}">
                <a16:creationId xmlns:a16="http://schemas.microsoft.com/office/drawing/2014/main" id="{D73D8E8A-E64B-8901-C4CF-09C0B4E52C65}"/>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169314" y="1367117"/>
            <a:ext cx="312449" cy="402279"/>
          </a:xfrm>
          <a:prstGeom prst="rect">
            <a:avLst/>
          </a:prstGeom>
        </p:spPr>
      </p:pic>
      <p:sp>
        <p:nvSpPr>
          <p:cNvPr id="29" name="TextBox 28">
            <a:extLst>
              <a:ext uri="{FF2B5EF4-FFF2-40B4-BE49-F238E27FC236}">
                <a16:creationId xmlns:a16="http://schemas.microsoft.com/office/drawing/2014/main" id="{C886BD4E-AFD4-D2D7-8048-1CD491752384}"/>
              </a:ext>
            </a:extLst>
          </p:cNvPr>
          <p:cNvSpPr txBox="1"/>
          <p:nvPr/>
        </p:nvSpPr>
        <p:spPr>
          <a:xfrm>
            <a:off x="2538861" y="1420644"/>
            <a:ext cx="2621872" cy="338554"/>
          </a:xfrm>
          <a:prstGeom prst="rect">
            <a:avLst/>
          </a:prstGeom>
          <a:noFill/>
        </p:spPr>
        <p:txBody>
          <a:bodyPr wrap="none" rtlCol="0">
            <a:spAutoFit/>
          </a:bodyPr>
          <a:lstStyle/>
          <a:p>
            <a:r>
              <a:rPr lang="fr-BE" sz="1600" b="1" dirty="0"/>
              <a:t>PLATFORM PROVIDERS</a:t>
            </a:r>
            <a:endParaRPr lang="LID4096" sz="1600" b="1" dirty="0"/>
          </a:p>
        </p:txBody>
      </p:sp>
      <p:sp>
        <p:nvSpPr>
          <p:cNvPr id="30" name="TextBox 29">
            <a:extLst>
              <a:ext uri="{FF2B5EF4-FFF2-40B4-BE49-F238E27FC236}">
                <a16:creationId xmlns:a16="http://schemas.microsoft.com/office/drawing/2014/main" id="{34986C13-4C98-9A3F-C03B-392D20C94B43}"/>
              </a:ext>
            </a:extLst>
          </p:cNvPr>
          <p:cNvSpPr txBox="1"/>
          <p:nvPr/>
        </p:nvSpPr>
        <p:spPr>
          <a:xfrm>
            <a:off x="9320666" y="1438399"/>
            <a:ext cx="1404039" cy="338554"/>
          </a:xfrm>
          <a:prstGeom prst="rect">
            <a:avLst/>
          </a:prstGeom>
          <a:noFill/>
        </p:spPr>
        <p:txBody>
          <a:bodyPr wrap="none" rtlCol="0">
            <a:spAutoFit/>
          </a:bodyPr>
          <a:lstStyle/>
          <a:p>
            <a:r>
              <a:rPr lang="fr-BE" sz="1600" b="1" dirty="0" err="1"/>
              <a:t>INVESTORS</a:t>
            </a:r>
            <a:endParaRPr lang="LID4096" sz="1600" b="1" dirty="0"/>
          </a:p>
        </p:txBody>
      </p:sp>
      <p:sp>
        <p:nvSpPr>
          <p:cNvPr id="10" name="Title 1">
            <a:extLst>
              <a:ext uri="{FF2B5EF4-FFF2-40B4-BE49-F238E27FC236}">
                <a16:creationId xmlns:a16="http://schemas.microsoft.com/office/drawing/2014/main" id="{65346EF6-13B4-398D-11FD-F1F05AEEF25B}"/>
              </a:ext>
            </a:extLst>
          </p:cNvPr>
          <p:cNvSpPr txBox="1">
            <a:spLocks/>
          </p:cNvSpPr>
          <p:nvPr/>
        </p:nvSpPr>
        <p:spPr>
          <a:xfrm>
            <a:off x="214175" y="346671"/>
            <a:ext cx="11671300" cy="543675"/>
          </a:xfrm>
          <a:prstGeom prst="rect">
            <a:avLst/>
          </a:prstGeom>
        </p:spPr>
        <p:txBody>
          <a:bodyPr vert="horz" wrap="square" lIns="91440" tIns="45720" rIns="91440" bIns="45720" rtlCol="0" anchor="ctr" anchorCtr="0">
            <a:normAutofit/>
          </a:bodyPr>
          <a:lstStyle>
            <a:lvl1pPr algn="l" defTabSz="548626" rtl="0" eaLnBrk="1" latinLnBrk="0" hangingPunct="1">
              <a:spcBef>
                <a:spcPct val="0"/>
              </a:spcBef>
              <a:buNone/>
              <a:defRPr sz="2933" b="0" i="0" kern="1200" cap="all">
                <a:solidFill>
                  <a:schemeClr val="accent6"/>
                </a:solidFill>
                <a:latin typeface="Gill Sans MT"/>
                <a:ea typeface="+mj-ea"/>
                <a:cs typeface="Gill Sans MT"/>
              </a:defRPr>
            </a:lvl1pPr>
          </a:lstStyle>
          <a:p>
            <a:pPr defTabSz="914400">
              <a:lnSpc>
                <a:spcPct val="90000"/>
              </a:lnSpc>
            </a:pPr>
            <a:r>
              <a:rPr lang="fr-BE" sz="3200" dirty="0">
                <a:solidFill>
                  <a:schemeClr val="tx1"/>
                </a:solidFill>
              </a:rPr>
              <a:t>AI </a:t>
            </a:r>
            <a:r>
              <a:rPr lang="fr-BE" sz="3200" dirty="0" err="1">
                <a:solidFill>
                  <a:schemeClr val="tx1"/>
                </a:solidFill>
              </a:rPr>
              <a:t>COMPANION</a:t>
            </a:r>
            <a:r>
              <a:rPr lang="fr-BE" sz="3200" dirty="0">
                <a:solidFill>
                  <a:schemeClr val="tx1"/>
                </a:solidFill>
              </a:rPr>
              <a:t> </a:t>
            </a:r>
            <a:r>
              <a:rPr lang="fr-BE" sz="3200" dirty="0" err="1">
                <a:solidFill>
                  <a:schemeClr val="tx1"/>
                </a:solidFill>
              </a:rPr>
              <a:t>CHATBOTS</a:t>
            </a:r>
            <a:r>
              <a:rPr lang="fr-BE" sz="3200" dirty="0">
                <a:solidFill>
                  <a:schemeClr val="tx1"/>
                </a:solidFill>
              </a:rPr>
              <a:t>:  COMMUNICATION PLATFORMS</a:t>
            </a:r>
            <a:endParaRPr lang="en-US" sz="3200" dirty="0">
              <a:solidFill>
                <a:schemeClr val="tx1"/>
              </a:solidFill>
              <a:latin typeface="+mj-lt"/>
              <a:cs typeface="+mj-cs"/>
            </a:endParaRPr>
          </a:p>
        </p:txBody>
      </p:sp>
      <p:pic>
        <p:nvPicPr>
          <p:cNvPr id="2" name="Picture 1" descr="Shape&#10;&#10;Description automatically generated with medium confidence">
            <a:extLst>
              <a:ext uri="{FF2B5EF4-FFF2-40B4-BE49-F238E27FC236}">
                <a16:creationId xmlns:a16="http://schemas.microsoft.com/office/drawing/2014/main" id="{558AE586-69B0-F748-8124-DC511D962A3A}"/>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85347" y="1434243"/>
            <a:ext cx="312449" cy="340226"/>
          </a:xfrm>
          <a:prstGeom prst="rect">
            <a:avLst/>
          </a:prstGeom>
        </p:spPr>
      </p:pic>
      <p:sp>
        <p:nvSpPr>
          <p:cNvPr id="26" name="Rectangle 25">
            <a:extLst>
              <a:ext uri="{FF2B5EF4-FFF2-40B4-BE49-F238E27FC236}">
                <a16:creationId xmlns:a16="http://schemas.microsoft.com/office/drawing/2014/main" id="{BA0415FE-1D0E-482A-77AB-65A664859A7C}"/>
              </a:ext>
            </a:extLst>
          </p:cNvPr>
          <p:cNvSpPr/>
          <p:nvPr/>
        </p:nvSpPr>
        <p:spPr>
          <a:xfrm>
            <a:off x="1647825" y="1198167"/>
            <a:ext cx="4114800" cy="4002483"/>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LID4096" sz="1400"/>
          </a:p>
        </p:txBody>
      </p:sp>
      <p:pic>
        <p:nvPicPr>
          <p:cNvPr id="21" name="Picture 20" descr="Shape&#10;&#10;Description automatically generated with medium confidence">
            <a:extLst>
              <a:ext uri="{FF2B5EF4-FFF2-40B4-BE49-F238E27FC236}">
                <a16:creationId xmlns:a16="http://schemas.microsoft.com/office/drawing/2014/main" id="{D7D38C86-854C-C13D-C81D-C13F8D735CC0}"/>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903719" y="5991855"/>
            <a:ext cx="312449" cy="355971"/>
          </a:xfrm>
          <a:prstGeom prst="rect">
            <a:avLst/>
          </a:prstGeom>
        </p:spPr>
      </p:pic>
      <p:sp>
        <p:nvSpPr>
          <p:cNvPr id="22" name="TextBox 21">
            <a:extLst>
              <a:ext uri="{FF2B5EF4-FFF2-40B4-BE49-F238E27FC236}">
                <a16:creationId xmlns:a16="http://schemas.microsoft.com/office/drawing/2014/main" id="{F99A6454-9C92-7393-89E4-76D531C82486}"/>
              </a:ext>
            </a:extLst>
          </p:cNvPr>
          <p:cNvSpPr txBox="1"/>
          <p:nvPr/>
        </p:nvSpPr>
        <p:spPr>
          <a:xfrm>
            <a:off x="2620992" y="5952519"/>
            <a:ext cx="2646365" cy="338554"/>
          </a:xfrm>
          <a:prstGeom prst="rect">
            <a:avLst/>
          </a:prstGeom>
          <a:noFill/>
        </p:spPr>
        <p:txBody>
          <a:bodyPr wrap="none" rtlCol="0">
            <a:spAutoFit/>
          </a:bodyPr>
          <a:lstStyle/>
          <a:p>
            <a:r>
              <a:rPr lang="fr-BE" sz="1600" b="1" dirty="0" err="1"/>
              <a:t>DEVELOPERS</a:t>
            </a:r>
            <a:r>
              <a:rPr lang="fr-BE" sz="1600" b="1" dirty="0"/>
              <a:t> OF BOTS </a:t>
            </a:r>
            <a:endParaRPr lang="LID4096" sz="1600" b="1" dirty="0"/>
          </a:p>
        </p:txBody>
      </p:sp>
      <p:sp>
        <p:nvSpPr>
          <p:cNvPr id="24" name="TextBox 23">
            <a:extLst>
              <a:ext uri="{FF2B5EF4-FFF2-40B4-BE49-F238E27FC236}">
                <a16:creationId xmlns:a16="http://schemas.microsoft.com/office/drawing/2014/main" id="{ABBFC4C8-9DB3-7D2B-76B4-C5BB5F1F0E8E}"/>
              </a:ext>
            </a:extLst>
          </p:cNvPr>
          <p:cNvSpPr txBox="1"/>
          <p:nvPr/>
        </p:nvSpPr>
        <p:spPr>
          <a:xfrm>
            <a:off x="9339038" y="5952519"/>
            <a:ext cx="869149" cy="338554"/>
          </a:xfrm>
          <a:prstGeom prst="rect">
            <a:avLst/>
          </a:prstGeom>
          <a:noFill/>
        </p:spPr>
        <p:txBody>
          <a:bodyPr wrap="none" rtlCol="0">
            <a:spAutoFit/>
          </a:bodyPr>
          <a:lstStyle/>
          <a:p>
            <a:r>
              <a:rPr lang="fr-BE" sz="1600" b="1" dirty="0" err="1"/>
              <a:t>USERS</a:t>
            </a:r>
            <a:endParaRPr lang="LID4096" sz="1600" b="1" dirty="0"/>
          </a:p>
        </p:txBody>
      </p:sp>
      <p:pic>
        <p:nvPicPr>
          <p:cNvPr id="25" name="Picture 24" descr="Shape&#10;&#10;Description automatically generated with medium confidence">
            <a:extLst>
              <a:ext uri="{FF2B5EF4-FFF2-40B4-BE49-F238E27FC236}">
                <a16:creationId xmlns:a16="http://schemas.microsoft.com/office/drawing/2014/main" id="{1CF84564-3BB2-7207-1DF7-7D6B1D2A1F05}"/>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87686" y="5895767"/>
            <a:ext cx="327228" cy="452059"/>
          </a:xfrm>
          <a:prstGeom prst="rect">
            <a:avLst/>
          </a:prstGeom>
          <a:ln>
            <a:noFill/>
          </a:ln>
        </p:spPr>
      </p:pic>
      <p:pic>
        <p:nvPicPr>
          <p:cNvPr id="32" name="Picture 31" descr="A picture containing font, symbol, design&#10;&#10;Description automatically generated">
            <a:extLst>
              <a:ext uri="{FF2B5EF4-FFF2-40B4-BE49-F238E27FC236}">
                <a16:creationId xmlns:a16="http://schemas.microsoft.com/office/drawing/2014/main" id="{5CB442CA-39E7-66C7-199C-04C7906EA5BF}"/>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520275" y="5632281"/>
            <a:ext cx="481012" cy="481012"/>
          </a:xfrm>
          <a:prstGeom prst="rect">
            <a:avLst/>
          </a:prstGeom>
        </p:spPr>
      </p:pic>
      <p:sp>
        <p:nvSpPr>
          <p:cNvPr id="33" name="TextBox 32">
            <a:extLst>
              <a:ext uri="{FF2B5EF4-FFF2-40B4-BE49-F238E27FC236}">
                <a16:creationId xmlns:a16="http://schemas.microsoft.com/office/drawing/2014/main" id="{C81EAB55-71E4-FD1C-1668-8038D132AF32}"/>
              </a:ext>
            </a:extLst>
          </p:cNvPr>
          <p:cNvSpPr txBox="1"/>
          <p:nvPr/>
        </p:nvSpPr>
        <p:spPr>
          <a:xfrm>
            <a:off x="7124157" y="5952519"/>
            <a:ext cx="764440" cy="338554"/>
          </a:xfrm>
          <a:prstGeom prst="rect">
            <a:avLst/>
          </a:prstGeom>
          <a:noFill/>
        </p:spPr>
        <p:txBody>
          <a:bodyPr wrap="none" rtlCol="0">
            <a:spAutoFit/>
          </a:bodyPr>
          <a:lstStyle/>
          <a:p>
            <a:r>
              <a:rPr lang="fr-BE" sz="1600" b="1" dirty="0"/>
              <a:t>BOTS</a:t>
            </a:r>
            <a:endParaRPr lang="LID4096" sz="1600" b="1" dirty="0"/>
          </a:p>
        </p:txBody>
      </p:sp>
      <p:pic>
        <p:nvPicPr>
          <p:cNvPr id="35" name="Picture 34" descr="A picture containing font, symbol, design&#10;&#10;Description automatically generated">
            <a:extLst>
              <a:ext uri="{FF2B5EF4-FFF2-40B4-BE49-F238E27FC236}">
                <a16:creationId xmlns:a16="http://schemas.microsoft.com/office/drawing/2014/main" id="{9AE14172-A34B-1460-B3D6-D54422DE2FF9}"/>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009387" y="5632281"/>
            <a:ext cx="481012" cy="481012"/>
          </a:xfrm>
          <a:prstGeom prst="rect">
            <a:avLst/>
          </a:prstGeom>
        </p:spPr>
      </p:pic>
      <p:pic>
        <p:nvPicPr>
          <p:cNvPr id="36" name="Picture 35" descr="A picture containing font, symbol, design&#10;&#10;Description automatically generated">
            <a:extLst>
              <a:ext uri="{FF2B5EF4-FFF2-40B4-BE49-F238E27FC236}">
                <a16:creationId xmlns:a16="http://schemas.microsoft.com/office/drawing/2014/main" id="{56760F8E-C024-1FE8-E601-40E79A01EBDD}"/>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524715" y="6107320"/>
            <a:ext cx="481012" cy="481012"/>
          </a:xfrm>
          <a:prstGeom prst="rect">
            <a:avLst/>
          </a:prstGeom>
        </p:spPr>
      </p:pic>
      <p:pic>
        <p:nvPicPr>
          <p:cNvPr id="37" name="Picture 36" descr="A picture containing font, symbol, design&#10;&#10;Description automatically generated">
            <a:extLst>
              <a:ext uri="{FF2B5EF4-FFF2-40B4-BE49-F238E27FC236}">
                <a16:creationId xmlns:a16="http://schemas.microsoft.com/office/drawing/2014/main" id="{C8F85BAC-AF88-71F9-3C1D-DA7CB9C55A8E}"/>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009387" y="6113293"/>
            <a:ext cx="481012" cy="481012"/>
          </a:xfrm>
          <a:prstGeom prst="rect">
            <a:avLst/>
          </a:prstGeom>
        </p:spPr>
      </p:pic>
      <p:pic>
        <p:nvPicPr>
          <p:cNvPr id="3" name="Picture 2" descr="A picture containing text, cartoon, screenshot&#10;&#10;Description automatically generated">
            <a:extLst>
              <a:ext uri="{FF2B5EF4-FFF2-40B4-BE49-F238E27FC236}">
                <a16:creationId xmlns:a16="http://schemas.microsoft.com/office/drawing/2014/main" id="{92D43428-31AB-D899-D847-FA2DD1953A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4020" y="2381674"/>
            <a:ext cx="3593311" cy="2092106"/>
          </a:xfrm>
          <a:prstGeom prst="rect">
            <a:avLst/>
          </a:prstGeom>
        </p:spPr>
        <p:style>
          <a:lnRef idx="2">
            <a:schemeClr val="accent1"/>
          </a:lnRef>
          <a:fillRef idx="1">
            <a:schemeClr val="lt1"/>
          </a:fillRef>
          <a:effectRef idx="0">
            <a:schemeClr val="accent1"/>
          </a:effectRef>
          <a:fontRef idx="minor">
            <a:schemeClr val="dk1"/>
          </a:fontRef>
        </p:style>
      </p:pic>
      <p:sp>
        <p:nvSpPr>
          <p:cNvPr id="7" name="Arrow: Right 6">
            <a:extLst>
              <a:ext uri="{FF2B5EF4-FFF2-40B4-BE49-F238E27FC236}">
                <a16:creationId xmlns:a16="http://schemas.microsoft.com/office/drawing/2014/main" id="{0571E2B5-F39F-97E8-2D18-D05F36B218E4}"/>
              </a:ext>
            </a:extLst>
          </p:cNvPr>
          <p:cNvSpPr/>
          <p:nvPr/>
        </p:nvSpPr>
        <p:spPr>
          <a:xfrm rot="16200000" flipH="1">
            <a:off x="3445126" y="5352453"/>
            <a:ext cx="338554" cy="470789"/>
          </a:xfrm>
          <a:prstGeom prst="rightArrow">
            <a:avLst>
              <a:gd name="adj1" fmla="val 30679"/>
              <a:gd name="adj2" fmla="val 426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LID4096" sz="1600" dirty="0">
              <a:solidFill>
                <a:schemeClr val="bg1"/>
              </a:solidFill>
            </a:endParaRPr>
          </a:p>
        </p:txBody>
      </p:sp>
      <p:pic>
        <p:nvPicPr>
          <p:cNvPr id="8" name="Picture 7" descr="Shape&#10;&#10;Description automatically generated with low confidence">
            <a:extLst>
              <a:ext uri="{FF2B5EF4-FFF2-40B4-BE49-F238E27FC236}">
                <a16:creationId xmlns:a16="http://schemas.microsoft.com/office/drawing/2014/main" id="{0679D41D-2120-8CDE-DC39-63E8CBB04551}"/>
              </a:ext>
            </a:extLst>
          </p:cNvPr>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3879674" y="5379204"/>
            <a:ext cx="229086" cy="340226"/>
          </a:xfrm>
          <a:prstGeom prst="rect">
            <a:avLst/>
          </a:prstGeom>
          <a:ln w="19050">
            <a:noFill/>
          </a:ln>
        </p:spPr>
      </p:pic>
      <p:sp>
        <p:nvSpPr>
          <p:cNvPr id="9" name="TextBox 8">
            <a:extLst>
              <a:ext uri="{FF2B5EF4-FFF2-40B4-BE49-F238E27FC236}">
                <a16:creationId xmlns:a16="http://schemas.microsoft.com/office/drawing/2014/main" id="{7590C033-E888-D427-0A0A-09753A3AE902}"/>
              </a:ext>
            </a:extLst>
          </p:cNvPr>
          <p:cNvSpPr txBox="1"/>
          <p:nvPr/>
        </p:nvSpPr>
        <p:spPr>
          <a:xfrm>
            <a:off x="10405689" y="6540701"/>
            <a:ext cx="1755032" cy="276999"/>
          </a:xfrm>
          <a:prstGeom prst="rect">
            <a:avLst/>
          </a:prstGeom>
          <a:noFill/>
        </p:spPr>
        <p:txBody>
          <a:bodyPr wrap="none" rtlCol="0">
            <a:spAutoFit/>
          </a:bodyPr>
          <a:lstStyle/>
          <a:p>
            <a:pPr algn="ctr"/>
            <a:r>
              <a:rPr lang="fr-BE" sz="1200" dirty="0"/>
              <a:t>* FOCUS ON GROUP A</a:t>
            </a:r>
            <a:endParaRPr lang="LID4096" sz="1200" dirty="0" err="1"/>
          </a:p>
        </p:txBody>
      </p:sp>
    </p:spTree>
    <p:extLst>
      <p:ext uri="{BB962C8B-B14F-4D97-AF65-F5344CB8AC3E}">
        <p14:creationId xmlns:p14="http://schemas.microsoft.com/office/powerpoint/2010/main" val="8374986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98960A-F156-2010-4D0E-E24782CCC690}"/>
              </a:ext>
            </a:extLst>
          </p:cNvPr>
          <p:cNvSpPr/>
          <p:nvPr/>
        </p:nvSpPr>
        <p:spPr>
          <a:xfrm>
            <a:off x="0" y="0"/>
            <a:ext cx="12192000" cy="6857989"/>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4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81F6D261-D5CD-ED00-3C40-3BC1155742AA}"/>
              </a:ext>
            </a:extLst>
          </p:cNvPr>
          <p:cNvSpPr>
            <a:spLocks noGrp="1"/>
          </p:cNvSpPr>
          <p:nvPr>
            <p:ph type="title"/>
          </p:nvPr>
        </p:nvSpPr>
        <p:spPr>
          <a:xfrm>
            <a:off x="260350" y="2967602"/>
            <a:ext cx="11671300" cy="543675"/>
          </a:xfrm>
        </p:spPr>
        <p:txBody>
          <a:bodyPr vert="horz" lIns="91440" tIns="45720" rIns="91440" bIns="45720" rtlCol="0" anchor="ctr">
            <a:normAutofit/>
          </a:bodyPr>
          <a:lstStyle/>
          <a:p>
            <a:pPr algn="ctr" defTabSz="914400">
              <a:lnSpc>
                <a:spcPct val="90000"/>
              </a:lnSpc>
            </a:pPr>
            <a:r>
              <a:rPr lang="en-US" sz="3200" dirty="0">
                <a:solidFill>
                  <a:schemeClr val="tx1">
                    <a:lumMod val="85000"/>
                    <a:lumOff val="15000"/>
                  </a:schemeClr>
                </a:solidFill>
                <a:latin typeface="+mj-lt"/>
                <a:cs typeface="+mj-cs"/>
              </a:rPr>
              <a:t>PART </a:t>
            </a:r>
            <a:r>
              <a:rPr lang="en-US" sz="3200" dirty="0" err="1">
                <a:solidFill>
                  <a:schemeClr val="tx1">
                    <a:lumMod val="85000"/>
                    <a:lumOff val="15000"/>
                  </a:schemeClr>
                </a:solidFill>
                <a:latin typeface="+mj-lt"/>
                <a:cs typeface="+mj-cs"/>
              </a:rPr>
              <a:t>I1I</a:t>
            </a:r>
            <a:r>
              <a:rPr lang="en-US" sz="3200" dirty="0">
                <a:solidFill>
                  <a:schemeClr val="tx1">
                    <a:lumMod val="85000"/>
                    <a:lumOff val="15000"/>
                  </a:schemeClr>
                </a:solidFill>
                <a:latin typeface="+mj-lt"/>
                <a:cs typeface="+mj-cs"/>
              </a:rPr>
              <a:t>: WHERE ARE THINGS GOING WRONG?</a:t>
            </a:r>
          </a:p>
        </p:txBody>
      </p:sp>
      <p:sp>
        <p:nvSpPr>
          <p:cNvPr id="4" name="TextBox 3">
            <a:extLst>
              <a:ext uri="{FF2B5EF4-FFF2-40B4-BE49-F238E27FC236}">
                <a16:creationId xmlns:a16="http://schemas.microsoft.com/office/drawing/2014/main" id="{1B589F74-840C-50A0-A02A-FEA409AC154E}"/>
              </a:ext>
            </a:extLst>
          </p:cNvPr>
          <p:cNvSpPr txBox="1"/>
          <p:nvPr/>
        </p:nvSpPr>
        <p:spPr>
          <a:xfrm>
            <a:off x="10652796" y="6478879"/>
            <a:ext cx="153920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Gill Sans MT" panose="020B0502020104020203"/>
                <a:ea typeface="+mn-ea"/>
                <a:cs typeface="+mn-cs"/>
              </a:rPr>
              <a:t>@GMDEKETELAERE</a:t>
            </a:r>
            <a:endParaRPr kumimoji="0" lang="en-US" sz="1200" b="0" i="0" u="none" strike="noStrike" kern="1200" cap="none" spc="0" normalizeH="0" baseline="0" noProof="0" dirty="0" err="1">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1631870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6D261-D5CD-ED00-3C40-3BC1155742AA}"/>
              </a:ext>
            </a:extLst>
          </p:cNvPr>
          <p:cNvSpPr>
            <a:spLocks noGrp="1"/>
          </p:cNvSpPr>
          <p:nvPr>
            <p:ph type="title"/>
          </p:nvPr>
        </p:nvSpPr>
        <p:spPr/>
        <p:txBody>
          <a:bodyPr vert="horz" lIns="91440" tIns="45720" rIns="91440" bIns="45720" rtlCol="0" anchor="ctr">
            <a:normAutofit/>
          </a:bodyPr>
          <a:lstStyle/>
          <a:p>
            <a:pPr algn="ctr" defTabSz="914400">
              <a:lnSpc>
                <a:spcPct val="90000"/>
              </a:lnSpc>
            </a:pPr>
            <a:r>
              <a:rPr lang="en-US" sz="3200" dirty="0">
                <a:solidFill>
                  <a:schemeClr val="tx1">
                    <a:lumMod val="85000"/>
                    <a:lumOff val="15000"/>
                  </a:schemeClr>
                </a:solidFill>
                <a:latin typeface="+mj-lt"/>
                <a:cs typeface="+mj-cs"/>
              </a:rPr>
              <a:t>CONTENT : DIFFERENT MORAL STANDARDS</a:t>
            </a:r>
          </a:p>
        </p:txBody>
      </p:sp>
      <p:pic>
        <p:nvPicPr>
          <p:cNvPr id="5" name="Picture 4" descr="Graphical user interface, text, application, email&#10;&#10;Description automatically generated">
            <a:extLst>
              <a:ext uri="{FF2B5EF4-FFF2-40B4-BE49-F238E27FC236}">
                <a16:creationId xmlns:a16="http://schemas.microsoft.com/office/drawing/2014/main" id="{ED22C75C-18DC-35D5-E95D-321037A4FC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5183" y="2079490"/>
            <a:ext cx="8315325" cy="3819525"/>
          </a:xfrm>
          <a:prstGeom prst="rect">
            <a:avLst/>
          </a:prstGeom>
          <a:ln w="38100">
            <a:solidFill>
              <a:schemeClr val="accent1"/>
            </a:solidFill>
          </a:ln>
        </p:spPr>
      </p:pic>
      <p:pic>
        <p:nvPicPr>
          <p:cNvPr id="9" name="Picture 8" descr="Graphical user interface, text, application, email&#10;&#10;Description automatically generated">
            <a:extLst>
              <a:ext uri="{FF2B5EF4-FFF2-40B4-BE49-F238E27FC236}">
                <a16:creationId xmlns:a16="http://schemas.microsoft.com/office/drawing/2014/main" id="{1414ED5B-E4DD-1488-6767-924BEFF3CE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086494"/>
            <a:ext cx="5787834" cy="2448897"/>
          </a:xfrm>
          <a:prstGeom prst="rect">
            <a:avLst/>
          </a:prstGeom>
          <a:ln w="38100">
            <a:solidFill>
              <a:srgbClr val="00B0F0"/>
            </a:solidFill>
          </a:ln>
        </p:spPr>
      </p:pic>
      <p:pic>
        <p:nvPicPr>
          <p:cNvPr id="12" name="Picture 11" descr="Logo&#10;&#10;Description automatically generated">
            <a:extLst>
              <a:ext uri="{FF2B5EF4-FFF2-40B4-BE49-F238E27FC236}">
                <a16:creationId xmlns:a16="http://schemas.microsoft.com/office/drawing/2014/main" id="{C58266A1-BDE5-F169-703C-54E2838F89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24472" y="1507407"/>
            <a:ext cx="1022122" cy="1144166"/>
          </a:xfrm>
          <a:prstGeom prst="rect">
            <a:avLst/>
          </a:prstGeom>
        </p:spPr>
      </p:pic>
      <p:sp>
        <p:nvSpPr>
          <p:cNvPr id="3" name="TextBox 2">
            <a:extLst>
              <a:ext uri="{FF2B5EF4-FFF2-40B4-BE49-F238E27FC236}">
                <a16:creationId xmlns:a16="http://schemas.microsoft.com/office/drawing/2014/main" id="{EE58B95F-EA81-506A-171E-03C2785C71F1}"/>
              </a:ext>
            </a:extLst>
          </p:cNvPr>
          <p:cNvSpPr txBox="1"/>
          <p:nvPr/>
        </p:nvSpPr>
        <p:spPr>
          <a:xfrm>
            <a:off x="10652796" y="6478879"/>
            <a:ext cx="1539204" cy="276999"/>
          </a:xfrm>
          <a:prstGeom prst="rect">
            <a:avLst/>
          </a:prstGeom>
          <a:noFill/>
        </p:spPr>
        <p:txBody>
          <a:bodyPr wrap="none" rtlCol="0">
            <a:spAutoFit/>
          </a:bodyPr>
          <a:lstStyle/>
          <a:p>
            <a:pPr algn="ctr"/>
            <a:r>
              <a:rPr lang="fr-FR" sz="1200" dirty="0">
                <a:solidFill>
                  <a:schemeClr val="bg1"/>
                </a:solidFill>
              </a:rPr>
              <a:t>@GMDEKETELAERE</a:t>
            </a:r>
            <a:endParaRPr lang="en-US" sz="1200" dirty="0" err="1">
              <a:solidFill>
                <a:schemeClr val="bg1"/>
              </a:solidFill>
            </a:endParaRPr>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8C51ADB2-DFFC-ECB9-18CC-720B8EA8C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85174" y="3441045"/>
            <a:ext cx="3261643" cy="3037834"/>
          </a:xfrm>
          <a:prstGeom prst="rect">
            <a:avLst/>
          </a:prstGeom>
          <a:ln/>
        </p:spPr>
        <p:style>
          <a:lnRef idx="2">
            <a:schemeClr val="accent2"/>
          </a:lnRef>
          <a:fillRef idx="1">
            <a:schemeClr val="lt1"/>
          </a:fillRef>
          <a:effectRef idx="0">
            <a:schemeClr val="accent2"/>
          </a:effectRef>
          <a:fontRef idx="minor">
            <a:schemeClr val="dk1"/>
          </a:fontRef>
        </p:style>
      </p:pic>
      <p:sp>
        <p:nvSpPr>
          <p:cNvPr id="6" name="TextBox 5">
            <a:extLst>
              <a:ext uri="{FF2B5EF4-FFF2-40B4-BE49-F238E27FC236}">
                <a16:creationId xmlns:a16="http://schemas.microsoft.com/office/drawing/2014/main" id="{3A10E794-6A59-2E23-FC28-B4C396DCB4B3}"/>
              </a:ext>
            </a:extLst>
          </p:cNvPr>
          <p:cNvSpPr txBox="1"/>
          <p:nvPr/>
        </p:nvSpPr>
        <p:spPr>
          <a:xfrm>
            <a:off x="10405689" y="6540701"/>
            <a:ext cx="1755032" cy="276999"/>
          </a:xfrm>
          <a:prstGeom prst="rect">
            <a:avLst/>
          </a:prstGeom>
          <a:noFill/>
        </p:spPr>
        <p:txBody>
          <a:bodyPr wrap="none" rtlCol="0">
            <a:spAutoFit/>
          </a:bodyPr>
          <a:lstStyle/>
          <a:p>
            <a:pPr algn="ctr"/>
            <a:r>
              <a:rPr lang="fr-BE" sz="1200" dirty="0"/>
              <a:t>* FOCUS ON GROUP A</a:t>
            </a:r>
            <a:endParaRPr lang="LID4096" sz="1200" dirty="0" err="1"/>
          </a:p>
        </p:txBody>
      </p:sp>
    </p:spTree>
    <p:extLst>
      <p:ext uri="{BB962C8B-B14F-4D97-AF65-F5344CB8AC3E}">
        <p14:creationId xmlns:p14="http://schemas.microsoft.com/office/powerpoint/2010/main" val="184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6D261-D5CD-ED00-3C40-3BC1155742AA}"/>
              </a:ext>
            </a:extLst>
          </p:cNvPr>
          <p:cNvSpPr>
            <a:spLocks noGrp="1"/>
          </p:cNvSpPr>
          <p:nvPr>
            <p:ph type="title"/>
          </p:nvPr>
        </p:nvSpPr>
        <p:spPr/>
        <p:txBody>
          <a:bodyPr vert="horz" lIns="91440" tIns="45720" rIns="91440" bIns="45720" rtlCol="0" anchor="ctr">
            <a:normAutofit/>
          </a:bodyPr>
          <a:lstStyle/>
          <a:p>
            <a:pPr algn="ctr" defTabSz="914400">
              <a:lnSpc>
                <a:spcPct val="90000"/>
              </a:lnSpc>
            </a:pPr>
            <a:r>
              <a:rPr lang="en-US" sz="3200" dirty="0">
                <a:solidFill>
                  <a:schemeClr val="tx1">
                    <a:lumMod val="85000"/>
                    <a:lumOff val="15000"/>
                  </a:schemeClr>
                </a:solidFill>
                <a:latin typeface="+mj-lt"/>
                <a:cs typeface="+mj-cs"/>
              </a:rPr>
              <a:t>CONTENT : RISK OF BIAS &amp; DISCRIMINATION</a:t>
            </a:r>
          </a:p>
        </p:txBody>
      </p:sp>
      <p:pic>
        <p:nvPicPr>
          <p:cNvPr id="5" name="Picture 4" descr="Graphical user interface, text, application, chat or text message&#10;&#10;Description automatically generated">
            <a:extLst>
              <a:ext uri="{FF2B5EF4-FFF2-40B4-BE49-F238E27FC236}">
                <a16:creationId xmlns:a16="http://schemas.microsoft.com/office/drawing/2014/main" id="{A2B11765-CA8F-8B76-C0DB-FA7681CF26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3029" y="1756577"/>
            <a:ext cx="3702535" cy="3692662"/>
          </a:xfrm>
          <a:prstGeom prst="rect">
            <a:avLst/>
          </a:prstGeom>
          <a:ln w="38100">
            <a:solidFill>
              <a:schemeClr val="accent2"/>
            </a:solidFill>
          </a:ln>
        </p:spPr>
      </p:pic>
      <p:pic>
        <p:nvPicPr>
          <p:cNvPr id="9" name="Picture 8" descr="Text&#10;&#10;Description automatically generated">
            <a:extLst>
              <a:ext uri="{FF2B5EF4-FFF2-40B4-BE49-F238E27FC236}">
                <a16:creationId xmlns:a16="http://schemas.microsoft.com/office/drawing/2014/main" id="{E8AE0605-814A-3671-1C10-32BFEF66AD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1562" y="1756577"/>
            <a:ext cx="6351447" cy="3692662"/>
          </a:xfrm>
          <a:prstGeom prst="rect">
            <a:avLst/>
          </a:prstGeom>
          <a:ln w="38100">
            <a:solidFill>
              <a:schemeClr val="accent1"/>
            </a:solidFill>
          </a:ln>
        </p:spPr>
      </p:pic>
      <p:sp>
        <p:nvSpPr>
          <p:cNvPr id="3" name="TextBox 2">
            <a:extLst>
              <a:ext uri="{FF2B5EF4-FFF2-40B4-BE49-F238E27FC236}">
                <a16:creationId xmlns:a16="http://schemas.microsoft.com/office/drawing/2014/main" id="{036B1105-74D6-D2E9-E520-F4B3902C88AD}"/>
              </a:ext>
            </a:extLst>
          </p:cNvPr>
          <p:cNvSpPr txBox="1"/>
          <p:nvPr/>
        </p:nvSpPr>
        <p:spPr>
          <a:xfrm>
            <a:off x="10652796" y="6478879"/>
            <a:ext cx="1539204" cy="276999"/>
          </a:xfrm>
          <a:prstGeom prst="rect">
            <a:avLst/>
          </a:prstGeom>
          <a:noFill/>
        </p:spPr>
        <p:txBody>
          <a:bodyPr wrap="none" rtlCol="0">
            <a:spAutoFit/>
          </a:bodyPr>
          <a:lstStyle/>
          <a:p>
            <a:pPr algn="ctr"/>
            <a:r>
              <a:rPr lang="fr-FR" sz="1200" dirty="0">
                <a:solidFill>
                  <a:schemeClr val="bg1"/>
                </a:solidFill>
              </a:rPr>
              <a:t>@GMDEKETELAERE</a:t>
            </a:r>
            <a:endParaRPr lang="en-US" sz="1200" dirty="0" err="1">
              <a:solidFill>
                <a:schemeClr val="bg1"/>
              </a:solidFill>
            </a:endParaRPr>
          </a:p>
        </p:txBody>
      </p:sp>
      <p:sp>
        <p:nvSpPr>
          <p:cNvPr id="4" name="TextBox 3">
            <a:extLst>
              <a:ext uri="{FF2B5EF4-FFF2-40B4-BE49-F238E27FC236}">
                <a16:creationId xmlns:a16="http://schemas.microsoft.com/office/drawing/2014/main" id="{ED3AC4DA-8C8A-A8F6-B6D3-E8D1F24A68BE}"/>
              </a:ext>
            </a:extLst>
          </p:cNvPr>
          <p:cNvSpPr txBox="1"/>
          <p:nvPr/>
        </p:nvSpPr>
        <p:spPr>
          <a:xfrm>
            <a:off x="10405689" y="6540701"/>
            <a:ext cx="1755032" cy="276999"/>
          </a:xfrm>
          <a:prstGeom prst="rect">
            <a:avLst/>
          </a:prstGeom>
          <a:noFill/>
        </p:spPr>
        <p:txBody>
          <a:bodyPr wrap="none" rtlCol="0">
            <a:spAutoFit/>
          </a:bodyPr>
          <a:lstStyle/>
          <a:p>
            <a:pPr algn="ctr"/>
            <a:r>
              <a:rPr lang="fr-BE" sz="1200" dirty="0"/>
              <a:t>* FOCUS ON GROUP A</a:t>
            </a:r>
            <a:endParaRPr lang="LID4096" sz="1200" dirty="0" err="1"/>
          </a:p>
        </p:txBody>
      </p:sp>
    </p:spTree>
    <p:extLst>
      <p:ext uri="{BB962C8B-B14F-4D97-AF65-F5344CB8AC3E}">
        <p14:creationId xmlns:p14="http://schemas.microsoft.com/office/powerpoint/2010/main" val="3879560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6D261-D5CD-ED00-3C40-3BC1155742AA}"/>
              </a:ext>
            </a:extLst>
          </p:cNvPr>
          <p:cNvSpPr>
            <a:spLocks noGrp="1"/>
          </p:cNvSpPr>
          <p:nvPr>
            <p:ph type="title"/>
          </p:nvPr>
        </p:nvSpPr>
        <p:spPr/>
        <p:txBody>
          <a:bodyPr vert="horz" lIns="91440" tIns="45720" rIns="91440" bIns="45720" rtlCol="0" anchor="ctr">
            <a:normAutofit/>
          </a:bodyPr>
          <a:lstStyle/>
          <a:p>
            <a:pPr algn="ctr" defTabSz="914400">
              <a:lnSpc>
                <a:spcPct val="90000"/>
              </a:lnSpc>
            </a:pPr>
            <a:r>
              <a:rPr lang="en-US" sz="3200" dirty="0">
                <a:solidFill>
                  <a:schemeClr val="tx1">
                    <a:lumMod val="85000"/>
                    <a:lumOff val="15000"/>
                  </a:schemeClr>
                </a:solidFill>
                <a:latin typeface="+mj-lt"/>
                <a:cs typeface="+mj-cs"/>
              </a:rPr>
              <a:t>CONTENT: RISK OF DATA PRIVACY ISSUES</a:t>
            </a:r>
          </a:p>
        </p:txBody>
      </p:sp>
      <p:pic>
        <p:nvPicPr>
          <p:cNvPr id="33" name="Picture 32" descr="Graphical user interface, text, application, chat or text message&#10;&#10;Description automatically generated">
            <a:extLst>
              <a:ext uri="{FF2B5EF4-FFF2-40B4-BE49-F238E27FC236}">
                <a16:creationId xmlns:a16="http://schemas.microsoft.com/office/drawing/2014/main" id="{B76E9515-543F-8F23-57BF-DD355C51F0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983" y="1533735"/>
            <a:ext cx="1987642" cy="4301755"/>
          </a:xfrm>
          <a:prstGeom prst="rect">
            <a:avLst/>
          </a:prstGeom>
          <a:ln w="28575">
            <a:solidFill>
              <a:srgbClr val="FF0000"/>
            </a:solidFill>
          </a:ln>
        </p:spPr>
      </p:pic>
      <p:pic>
        <p:nvPicPr>
          <p:cNvPr id="37" name="Picture 36" descr="A screenshot of a computer&#10;&#10;Description automatically generated with medium confidence">
            <a:extLst>
              <a:ext uri="{FF2B5EF4-FFF2-40B4-BE49-F238E27FC236}">
                <a16:creationId xmlns:a16="http://schemas.microsoft.com/office/drawing/2014/main" id="{84B06877-37A5-1F07-8E47-5F397F2F05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8222" y="1533735"/>
            <a:ext cx="7264105" cy="4301755"/>
          </a:xfrm>
          <a:prstGeom prst="rect">
            <a:avLst/>
          </a:prstGeom>
          <a:ln w="28575">
            <a:solidFill>
              <a:schemeClr val="accent1">
                <a:lumMod val="75000"/>
              </a:schemeClr>
            </a:solidFill>
          </a:ln>
        </p:spPr>
      </p:pic>
      <p:sp>
        <p:nvSpPr>
          <p:cNvPr id="38" name="Rectangle 37">
            <a:extLst>
              <a:ext uri="{FF2B5EF4-FFF2-40B4-BE49-F238E27FC236}">
                <a16:creationId xmlns:a16="http://schemas.microsoft.com/office/drawing/2014/main" id="{E0F9DA68-A89C-54FF-F9E4-EB0D8CA4B01F}"/>
              </a:ext>
            </a:extLst>
          </p:cNvPr>
          <p:cNvSpPr/>
          <p:nvPr/>
        </p:nvSpPr>
        <p:spPr>
          <a:xfrm>
            <a:off x="5299787" y="3293706"/>
            <a:ext cx="2472612" cy="1726164"/>
          </a:xfrm>
          <a:prstGeom prst="rect">
            <a:avLst/>
          </a:prstGeom>
          <a:noFill/>
          <a:ln>
            <a:solidFill>
              <a:schemeClr val="accent2"/>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LID4096" sz="1400"/>
          </a:p>
        </p:txBody>
      </p:sp>
      <p:sp>
        <p:nvSpPr>
          <p:cNvPr id="3" name="TextBox 2">
            <a:extLst>
              <a:ext uri="{FF2B5EF4-FFF2-40B4-BE49-F238E27FC236}">
                <a16:creationId xmlns:a16="http://schemas.microsoft.com/office/drawing/2014/main" id="{FCEB1045-0127-F90B-AB72-3A8592C4C905}"/>
              </a:ext>
            </a:extLst>
          </p:cNvPr>
          <p:cNvSpPr txBox="1"/>
          <p:nvPr/>
        </p:nvSpPr>
        <p:spPr>
          <a:xfrm>
            <a:off x="10652796" y="6478879"/>
            <a:ext cx="1539204" cy="276999"/>
          </a:xfrm>
          <a:prstGeom prst="rect">
            <a:avLst/>
          </a:prstGeom>
          <a:noFill/>
        </p:spPr>
        <p:txBody>
          <a:bodyPr wrap="none" rtlCol="0">
            <a:spAutoFit/>
          </a:bodyPr>
          <a:lstStyle/>
          <a:p>
            <a:pPr algn="ctr"/>
            <a:r>
              <a:rPr lang="fr-FR" sz="1200" dirty="0">
                <a:solidFill>
                  <a:schemeClr val="bg1"/>
                </a:solidFill>
              </a:rPr>
              <a:t>@GMDEKETELAERE</a:t>
            </a:r>
            <a:endParaRPr lang="en-US" sz="1200" dirty="0" err="1">
              <a:solidFill>
                <a:schemeClr val="bg1"/>
              </a:solidFill>
            </a:endParaRPr>
          </a:p>
        </p:txBody>
      </p:sp>
      <p:sp>
        <p:nvSpPr>
          <p:cNvPr id="4" name="TextBox 3">
            <a:extLst>
              <a:ext uri="{FF2B5EF4-FFF2-40B4-BE49-F238E27FC236}">
                <a16:creationId xmlns:a16="http://schemas.microsoft.com/office/drawing/2014/main" id="{9FA530A1-0959-40B3-CEDE-8554134427F1}"/>
              </a:ext>
            </a:extLst>
          </p:cNvPr>
          <p:cNvSpPr txBox="1"/>
          <p:nvPr/>
        </p:nvSpPr>
        <p:spPr>
          <a:xfrm>
            <a:off x="10405689" y="6540701"/>
            <a:ext cx="1755032" cy="276999"/>
          </a:xfrm>
          <a:prstGeom prst="rect">
            <a:avLst/>
          </a:prstGeom>
          <a:noFill/>
        </p:spPr>
        <p:txBody>
          <a:bodyPr wrap="none" rtlCol="0">
            <a:spAutoFit/>
          </a:bodyPr>
          <a:lstStyle/>
          <a:p>
            <a:pPr algn="ctr"/>
            <a:r>
              <a:rPr lang="fr-BE" sz="1200" dirty="0"/>
              <a:t>* FOCUS ON GROUP A</a:t>
            </a:r>
            <a:endParaRPr lang="LID4096" sz="1200" dirty="0" err="1"/>
          </a:p>
        </p:txBody>
      </p:sp>
    </p:spTree>
    <p:extLst>
      <p:ext uri="{BB962C8B-B14F-4D97-AF65-F5344CB8AC3E}">
        <p14:creationId xmlns:p14="http://schemas.microsoft.com/office/powerpoint/2010/main" val="80930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6D261-D5CD-ED00-3C40-3BC1155742AA}"/>
              </a:ext>
            </a:extLst>
          </p:cNvPr>
          <p:cNvSpPr>
            <a:spLocks noGrp="1"/>
          </p:cNvSpPr>
          <p:nvPr>
            <p:ph type="title"/>
          </p:nvPr>
        </p:nvSpPr>
        <p:spPr/>
        <p:txBody>
          <a:bodyPr vert="horz" lIns="91440" tIns="45720" rIns="91440" bIns="45720" rtlCol="0" anchor="ctr">
            <a:normAutofit fontScale="90000"/>
          </a:bodyPr>
          <a:lstStyle/>
          <a:p>
            <a:pPr algn="ctr" defTabSz="914400">
              <a:lnSpc>
                <a:spcPct val="90000"/>
              </a:lnSpc>
            </a:pPr>
            <a:r>
              <a:rPr lang="en-US" sz="3600" dirty="0">
                <a:solidFill>
                  <a:schemeClr val="tx1">
                    <a:lumMod val="85000"/>
                    <a:lumOff val="15000"/>
                  </a:schemeClr>
                </a:solidFill>
                <a:latin typeface="+mj-lt"/>
                <a:cs typeface="+mj-cs"/>
              </a:rPr>
              <a:t>CONTENT: RISK OF MANIPULATION, LOWER SELF-ESTEEM, </a:t>
            </a:r>
            <a:r>
              <a:rPr lang="en-US" sz="3600" dirty="0" err="1">
                <a:solidFill>
                  <a:schemeClr val="tx1">
                    <a:lumMod val="85000"/>
                    <a:lumOff val="15000"/>
                  </a:schemeClr>
                </a:solidFill>
                <a:latin typeface="+mj-lt"/>
                <a:cs typeface="+mj-cs"/>
              </a:rPr>
              <a:t>ETC</a:t>
            </a:r>
            <a:endParaRPr lang="en-US" sz="3600" dirty="0">
              <a:solidFill>
                <a:schemeClr val="tx1">
                  <a:lumMod val="85000"/>
                  <a:lumOff val="15000"/>
                </a:schemeClr>
              </a:solidFill>
              <a:latin typeface="+mj-lt"/>
              <a:cs typeface="+mj-cs"/>
            </a:endParaRPr>
          </a:p>
        </p:txBody>
      </p:sp>
      <p:pic>
        <p:nvPicPr>
          <p:cNvPr id="10" name="Picture 9" descr="Graphical user interface, text, application, chat or text message&#10;&#10;Description automatically generated">
            <a:extLst>
              <a:ext uri="{FF2B5EF4-FFF2-40B4-BE49-F238E27FC236}">
                <a16:creationId xmlns:a16="http://schemas.microsoft.com/office/drawing/2014/main" id="{A2065E8F-8767-A283-951B-ED3C771B4B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9815" y="1301789"/>
            <a:ext cx="3284505" cy="2988374"/>
          </a:xfrm>
          <a:prstGeom prst="rect">
            <a:avLst/>
          </a:prstGeom>
          <a:solidFill>
            <a:schemeClr val="bg1"/>
          </a:solidFill>
          <a:ln w="38100">
            <a:solidFill>
              <a:schemeClr val="accent1"/>
            </a:solidFill>
          </a:ln>
        </p:spPr>
      </p:pic>
      <p:sp>
        <p:nvSpPr>
          <p:cNvPr id="3" name="TextBox 2">
            <a:extLst>
              <a:ext uri="{FF2B5EF4-FFF2-40B4-BE49-F238E27FC236}">
                <a16:creationId xmlns:a16="http://schemas.microsoft.com/office/drawing/2014/main" id="{F9B30D1B-2282-975C-5025-5604A3FE5D2C}"/>
              </a:ext>
            </a:extLst>
          </p:cNvPr>
          <p:cNvSpPr txBox="1"/>
          <p:nvPr/>
        </p:nvSpPr>
        <p:spPr>
          <a:xfrm>
            <a:off x="10652796" y="6478879"/>
            <a:ext cx="1539204" cy="276999"/>
          </a:xfrm>
          <a:prstGeom prst="rect">
            <a:avLst/>
          </a:prstGeom>
          <a:noFill/>
        </p:spPr>
        <p:txBody>
          <a:bodyPr wrap="none" rtlCol="0">
            <a:spAutoFit/>
          </a:bodyPr>
          <a:lstStyle/>
          <a:p>
            <a:pPr algn="ctr"/>
            <a:r>
              <a:rPr lang="fr-FR" sz="1200" dirty="0">
                <a:solidFill>
                  <a:schemeClr val="bg1"/>
                </a:solidFill>
              </a:rPr>
              <a:t>@GMDEKETELAERE</a:t>
            </a:r>
            <a:endParaRPr lang="en-US" sz="1200" dirty="0" err="1">
              <a:solidFill>
                <a:schemeClr val="bg1"/>
              </a:solidFill>
            </a:endParaRPr>
          </a:p>
        </p:txBody>
      </p:sp>
      <p:pic>
        <p:nvPicPr>
          <p:cNvPr id="4" name="Picture 3" descr="Graphical user interface, text, application, chat or text message&#10;&#10;Description automatically generated">
            <a:extLst>
              <a:ext uri="{FF2B5EF4-FFF2-40B4-BE49-F238E27FC236}">
                <a16:creationId xmlns:a16="http://schemas.microsoft.com/office/drawing/2014/main" id="{4E3F0D7B-F827-A43B-05F1-F1E667147F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94367" y="1634690"/>
            <a:ext cx="1989158" cy="4420352"/>
          </a:xfrm>
          <a:prstGeom prst="rect">
            <a:avLst/>
          </a:prstGeom>
        </p:spPr>
        <p:style>
          <a:lnRef idx="2">
            <a:schemeClr val="accent2"/>
          </a:lnRef>
          <a:fillRef idx="1">
            <a:schemeClr val="lt1"/>
          </a:fillRef>
          <a:effectRef idx="0">
            <a:schemeClr val="accent2"/>
          </a:effectRef>
          <a:fontRef idx="minor">
            <a:schemeClr val="dk1"/>
          </a:fontRef>
        </p:style>
      </p:pic>
      <p:pic>
        <p:nvPicPr>
          <p:cNvPr id="5" name="Picture 4" descr="A screenshot of a social media post&#10;&#10;Description automatically generated with low confidence">
            <a:extLst>
              <a:ext uri="{FF2B5EF4-FFF2-40B4-BE49-F238E27FC236}">
                <a16:creationId xmlns:a16="http://schemas.microsoft.com/office/drawing/2014/main" id="{B22B8723-D508-476E-B4AA-5B2F2AD863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4531" y="5474919"/>
            <a:ext cx="5296359" cy="1036410"/>
          </a:xfrm>
          <a:prstGeom prst="rect">
            <a:avLst/>
          </a:prstGeom>
        </p:spPr>
        <p:style>
          <a:lnRef idx="2">
            <a:schemeClr val="accent4"/>
          </a:lnRef>
          <a:fillRef idx="1">
            <a:schemeClr val="lt1"/>
          </a:fillRef>
          <a:effectRef idx="0">
            <a:schemeClr val="accent4"/>
          </a:effectRef>
          <a:fontRef idx="minor">
            <a:schemeClr val="dk1"/>
          </a:fontRef>
        </p:style>
      </p:pic>
      <p:sp>
        <p:nvSpPr>
          <p:cNvPr id="8" name="TextBox 7">
            <a:extLst>
              <a:ext uri="{FF2B5EF4-FFF2-40B4-BE49-F238E27FC236}">
                <a16:creationId xmlns:a16="http://schemas.microsoft.com/office/drawing/2014/main" id="{BAEF2501-CB7E-525D-8F24-32A62F9519FC}"/>
              </a:ext>
            </a:extLst>
          </p:cNvPr>
          <p:cNvSpPr txBox="1"/>
          <p:nvPr/>
        </p:nvSpPr>
        <p:spPr>
          <a:xfrm>
            <a:off x="10405689" y="6540701"/>
            <a:ext cx="1755032" cy="276999"/>
          </a:xfrm>
          <a:prstGeom prst="rect">
            <a:avLst/>
          </a:prstGeom>
          <a:noFill/>
        </p:spPr>
        <p:txBody>
          <a:bodyPr wrap="none" rtlCol="0">
            <a:spAutoFit/>
          </a:bodyPr>
          <a:lstStyle/>
          <a:p>
            <a:pPr algn="ctr"/>
            <a:r>
              <a:rPr lang="fr-BE" sz="1200" dirty="0"/>
              <a:t>* FOCUS ON GROUP A</a:t>
            </a:r>
            <a:endParaRPr lang="LID4096" sz="1200" dirty="0" err="1"/>
          </a:p>
        </p:txBody>
      </p:sp>
    </p:spTree>
    <p:extLst>
      <p:ext uri="{BB962C8B-B14F-4D97-AF65-F5344CB8AC3E}">
        <p14:creationId xmlns:p14="http://schemas.microsoft.com/office/powerpoint/2010/main" val="72794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6D261-D5CD-ED00-3C40-3BC1155742AA}"/>
              </a:ext>
            </a:extLst>
          </p:cNvPr>
          <p:cNvSpPr>
            <a:spLocks noGrp="1"/>
          </p:cNvSpPr>
          <p:nvPr>
            <p:ph type="title"/>
          </p:nvPr>
        </p:nvSpPr>
        <p:spPr/>
        <p:txBody>
          <a:bodyPr vert="horz" lIns="91440" tIns="45720" rIns="91440" bIns="45720" rtlCol="0" anchor="ctr">
            <a:normAutofit fontScale="90000"/>
          </a:bodyPr>
          <a:lstStyle/>
          <a:p>
            <a:pPr algn="ctr" defTabSz="914400">
              <a:lnSpc>
                <a:spcPct val="90000"/>
              </a:lnSpc>
            </a:pPr>
            <a:r>
              <a:rPr lang="en-US" sz="3600" dirty="0">
                <a:solidFill>
                  <a:schemeClr val="tx1">
                    <a:lumMod val="85000"/>
                    <a:lumOff val="15000"/>
                  </a:schemeClr>
                </a:solidFill>
                <a:latin typeface="+mj-lt"/>
                <a:cs typeface="+mj-cs"/>
              </a:rPr>
              <a:t>USAGE: ANTHROPOMORPHISM &amp; ADDICTION</a:t>
            </a:r>
          </a:p>
        </p:txBody>
      </p:sp>
      <p:sp>
        <p:nvSpPr>
          <p:cNvPr id="3" name="TextBox 2">
            <a:extLst>
              <a:ext uri="{FF2B5EF4-FFF2-40B4-BE49-F238E27FC236}">
                <a16:creationId xmlns:a16="http://schemas.microsoft.com/office/drawing/2014/main" id="{F9B30D1B-2282-975C-5025-5604A3FE5D2C}"/>
              </a:ext>
            </a:extLst>
          </p:cNvPr>
          <p:cNvSpPr txBox="1"/>
          <p:nvPr/>
        </p:nvSpPr>
        <p:spPr>
          <a:xfrm>
            <a:off x="10652796" y="6478879"/>
            <a:ext cx="1539204" cy="276999"/>
          </a:xfrm>
          <a:prstGeom prst="rect">
            <a:avLst/>
          </a:prstGeom>
          <a:noFill/>
        </p:spPr>
        <p:txBody>
          <a:bodyPr wrap="none" rtlCol="0">
            <a:spAutoFit/>
          </a:bodyPr>
          <a:lstStyle/>
          <a:p>
            <a:pPr algn="ctr"/>
            <a:r>
              <a:rPr lang="fr-FR" sz="1200" dirty="0">
                <a:solidFill>
                  <a:schemeClr val="bg1"/>
                </a:solidFill>
              </a:rPr>
              <a:t>@GMDEKETELAERE</a:t>
            </a:r>
            <a:endParaRPr lang="en-US" sz="1200" dirty="0" err="1">
              <a:solidFill>
                <a:schemeClr val="bg1"/>
              </a:solidFill>
            </a:endParaRPr>
          </a:p>
        </p:txBody>
      </p:sp>
      <p:pic>
        <p:nvPicPr>
          <p:cNvPr id="5" name="Picture 4" descr="Graphical user interface, text, application&#10;&#10;Description automatically generated">
            <a:extLst>
              <a:ext uri="{FF2B5EF4-FFF2-40B4-BE49-F238E27FC236}">
                <a16:creationId xmlns:a16="http://schemas.microsoft.com/office/drawing/2014/main" id="{E7755C47-1F63-5C86-2B3C-6FD062760F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444" y="1373895"/>
            <a:ext cx="7026249" cy="2834886"/>
          </a:xfrm>
          <a:prstGeom prst="rect">
            <a:avLst/>
          </a:prstGeom>
        </p:spPr>
        <p:style>
          <a:lnRef idx="2">
            <a:schemeClr val="accent1"/>
          </a:lnRef>
          <a:fillRef idx="1">
            <a:schemeClr val="lt1"/>
          </a:fillRef>
          <a:effectRef idx="0">
            <a:schemeClr val="accent1"/>
          </a:effectRef>
          <a:fontRef idx="minor">
            <a:schemeClr val="dk1"/>
          </a:fontRef>
        </p:style>
      </p:pic>
      <p:pic>
        <p:nvPicPr>
          <p:cNvPr id="7" name="Picture 6" descr="A screenshot of a computer&#10;&#10;Description automatically generated with medium confidence">
            <a:extLst>
              <a:ext uri="{FF2B5EF4-FFF2-40B4-BE49-F238E27FC236}">
                <a16:creationId xmlns:a16="http://schemas.microsoft.com/office/drawing/2014/main" id="{A74CD7BE-025D-1582-D480-79C50FFCD6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2951" y="1373895"/>
            <a:ext cx="3780209" cy="4236440"/>
          </a:xfrm>
          <a:prstGeom prst="rect">
            <a:avLst/>
          </a:prstGeom>
        </p:spPr>
        <p:style>
          <a:lnRef idx="2">
            <a:schemeClr val="accent1"/>
          </a:lnRef>
          <a:fillRef idx="1">
            <a:schemeClr val="lt1"/>
          </a:fillRef>
          <a:effectRef idx="0">
            <a:schemeClr val="accent1"/>
          </a:effectRef>
          <a:fontRef idx="minor">
            <a:schemeClr val="dk1"/>
          </a:fontRef>
        </p:style>
      </p:pic>
      <p:sp>
        <p:nvSpPr>
          <p:cNvPr id="9" name="TextBox 8">
            <a:extLst>
              <a:ext uri="{FF2B5EF4-FFF2-40B4-BE49-F238E27FC236}">
                <a16:creationId xmlns:a16="http://schemas.microsoft.com/office/drawing/2014/main" id="{E9FB9342-8F12-4E37-3E45-4D912CF02DEC}"/>
              </a:ext>
            </a:extLst>
          </p:cNvPr>
          <p:cNvSpPr txBox="1"/>
          <p:nvPr/>
        </p:nvSpPr>
        <p:spPr>
          <a:xfrm>
            <a:off x="10405689" y="6540701"/>
            <a:ext cx="1755032" cy="276999"/>
          </a:xfrm>
          <a:prstGeom prst="rect">
            <a:avLst/>
          </a:prstGeom>
          <a:noFill/>
        </p:spPr>
        <p:txBody>
          <a:bodyPr wrap="none" rtlCol="0">
            <a:spAutoFit/>
          </a:bodyPr>
          <a:lstStyle/>
          <a:p>
            <a:pPr algn="ctr"/>
            <a:r>
              <a:rPr lang="fr-BE" sz="1200" dirty="0"/>
              <a:t>* FOCUS ON GROUP A</a:t>
            </a:r>
            <a:endParaRPr lang="LID4096" sz="1200" dirty="0" err="1"/>
          </a:p>
        </p:txBody>
      </p:sp>
    </p:spTree>
    <p:extLst>
      <p:ext uri="{BB962C8B-B14F-4D97-AF65-F5344CB8AC3E}">
        <p14:creationId xmlns:p14="http://schemas.microsoft.com/office/powerpoint/2010/main" val="3621567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98960A-F156-2010-4D0E-E24782CCC690}"/>
              </a:ext>
            </a:extLst>
          </p:cNvPr>
          <p:cNvSpPr/>
          <p:nvPr/>
        </p:nvSpPr>
        <p:spPr>
          <a:xfrm>
            <a:off x="0" y="0"/>
            <a:ext cx="12192000" cy="6857989"/>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4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81F6D261-D5CD-ED00-3C40-3BC1155742AA}"/>
              </a:ext>
            </a:extLst>
          </p:cNvPr>
          <p:cNvSpPr>
            <a:spLocks noGrp="1"/>
          </p:cNvSpPr>
          <p:nvPr>
            <p:ph type="title"/>
          </p:nvPr>
        </p:nvSpPr>
        <p:spPr>
          <a:xfrm>
            <a:off x="260350" y="2967602"/>
            <a:ext cx="11671300" cy="543675"/>
          </a:xfrm>
        </p:spPr>
        <p:txBody>
          <a:bodyPr vert="horz" lIns="91440" tIns="45720" rIns="91440" bIns="45720" rtlCol="0" anchor="ctr">
            <a:normAutofit/>
          </a:bodyPr>
          <a:lstStyle/>
          <a:p>
            <a:pPr algn="ctr" defTabSz="914400">
              <a:lnSpc>
                <a:spcPct val="90000"/>
              </a:lnSpc>
            </a:pPr>
            <a:r>
              <a:rPr lang="en-US" sz="3200" dirty="0">
                <a:solidFill>
                  <a:schemeClr val="tx1">
                    <a:lumMod val="85000"/>
                    <a:lumOff val="15000"/>
                  </a:schemeClr>
                </a:solidFill>
                <a:latin typeface="+mj-lt"/>
                <a:cs typeface="+mj-cs"/>
              </a:rPr>
              <a:t>PART IV: FIRST ALARMS AND ACTIONS</a:t>
            </a:r>
          </a:p>
        </p:txBody>
      </p:sp>
      <p:sp>
        <p:nvSpPr>
          <p:cNvPr id="4" name="TextBox 3">
            <a:extLst>
              <a:ext uri="{FF2B5EF4-FFF2-40B4-BE49-F238E27FC236}">
                <a16:creationId xmlns:a16="http://schemas.microsoft.com/office/drawing/2014/main" id="{1B589F74-840C-50A0-A02A-FEA409AC154E}"/>
              </a:ext>
            </a:extLst>
          </p:cNvPr>
          <p:cNvSpPr txBox="1"/>
          <p:nvPr/>
        </p:nvSpPr>
        <p:spPr>
          <a:xfrm>
            <a:off x="10652796" y="6478879"/>
            <a:ext cx="153920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Gill Sans MT" panose="020B0502020104020203"/>
                <a:ea typeface="+mn-ea"/>
                <a:cs typeface="+mn-cs"/>
              </a:rPr>
              <a:t>@GMDEKETELAERE</a:t>
            </a:r>
            <a:endParaRPr kumimoji="0" lang="en-US" sz="1200" b="0" i="0" u="none" strike="noStrike" kern="1200" cap="none" spc="0" normalizeH="0" baseline="0" noProof="0" dirty="0" err="1">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732004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23B42535-47A5-4D1E-99F6-5D5A171D76D6}"/>
              </a:ext>
            </a:extLst>
          </p:cNvPr>
          <p:cNvSpPr txBox="1">
            <a:spLocks/>
          </p:cNvSpPr>
          <p:nvPr/>
        </p:nvSpPr>
        <p:spPr>
          <a:xfrm>
            <a:off x="640168" y="862996"/>
            <a:ext cx="10521696" cy="609600"/>
          </a:xfrm>
          <a:prstGeom prst="rect">
            <a:avLst/>
          </a:prstGeom>
        </p:spPr>
        <p:txBody>
          <a:bodyPr vert="horz" wrap="square" lIns="121920" tIns="60960" rIns="121920" bIns="60960" rtlCol="0" anchor="ctr" anchorCtr="0">
            <a:noAutofit/>
          </a:bodyPr>
          <a:lstStyle>
            <a:lvl1pPr algn="ctr" defTabSz="182880" rtl="0" eaLnBrk="1" latinLnBrk="0" hangingPunct="1">
              <a:spcBef>
                <a:spcPct val="0"/>
              </a:spcBef>
              <a:buNone/>
              <a:defRPr lang="en-US" sz="2800" kern="1200" cap="none" baseline="0" dirty="0">
                <a:solidFill>
                  <a:schemeClr val="tx2"/>
                </a:solidFill>
                <a:latin typeface="+mj-lt"/>
                <a:ea typeface="+mj-ea"/>
                <a:cs typeface="+mj-cs"/>
              </a:defRPr>
            </a:lvl1pPr>
          </a:lstStyle>
          <a:p>
            <a:endParaRPr lang="LID4096" sz="3733" b="1" dirty="0"/>
          </a:p>
        </p:txBody>
      </p:sp>
      <p:pic>
        <p:nvPicPr>
          <p:cNvPr id="23" name="Picture 22" descr="Shape&#10;&#10;Description automatically generated with medium confidence">
            <a:extLst>
              <a:ext uri="{FF2B5EF4-FFF2-40B4-BE49-F238E27FC236}">
                <a16:creationId xmlns:a16="http://schemas.microsoft.com/office/drawing/2014/main" id="{D73D8E8A-E64B-8901-C4CF-09C0B4E52C65}"/>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169314" y="1367117"/>
            <a:ext cx="312449" cy="402279"/>
          </a:xfrm>
          <a:prstGeom prst="rect">
            <a:avLst/>
          </a:prstGeom>
        </p:spPr>
      </p:pic>
      <p:sp>
        <p:nvSpPr>
          <p:cNvPr id="29" name="TextBox 28">
            <a:extLst>
              <a:ext uri="{FF2B5EF4-FFF2-40B4-BE49-F238E27FC236}">
                <a16:creationId xmlns:a16="http://schemas.microsoft.com/office/drawing/2014/main" id="{C886BD4E-AFD4-D2D7-8048-1CD491752384}"/>
              </a:ext>
            </a:extLst>
          </p:cNvPr>
          <p:cNvSpPr txBox="1"/>
          <p:nvPr/>
        </p:nvSpPr>
        <p:spPr>
          <a:xfrm>
            <a:off x="2538861" y="1420644"/>
            <a:ext cx="2621872" cy="338554"/>
          </a:xfrm>
          <a:prstGeom prst="rect">
            <a:avLst/>
          </a:prstGeom>
          <a:noFill/>
        </p:spPr>
        <p:txBody>
          <a:bodyPr wrap="none" rtlCol="0">
            <a:spAutoFit/>
          </a:bodyPr>
          <a:lstStyle/>
          <a:p>
            <a:r>
              <a:rPr lang="fr-BE" sz="1600" b="1" dirty="0"/>
              <a:t>PLATFORM PROVIDERS</a:t>
            </a:r>
            <a:endParaRPr lang="LID4096" sz="1600" b="1" dirty="0"/>
          </a:p>
        </p:txBody>
      </p:sp>
      <p:sp>
        <p:nvSpPr>
          <p:cNvPr id="30" name="TextBox 29">
            <a:extLst>
              <a:ext uri="{FF2B5EF4-FFF2-40B4-BE49-F238E27FC236}">
                <a16:creationId xmlns:a16="http://schemas.microsoft.com/office/drawing/2014/main" id="{34986C13-4C98-9A3F-C03B-392D20C94B43}"/>
              </a:ext>
            </a:extLst>
          </p:cNvPr>
          <p:cNvSpPr txBox="1"/>
          <p:nvPr/>
        </p:nvSpPr>
        <p:spPr>
          <a:xfrm>
            <a:off x="9320666" y="1438399"/>
            <a:ext cx="1404039" cy="338554"/>
          </a:xfrm>
          <a:prstGeom prst="rect">
            <a:avLst/>
          </a:prstGeom>
          <a:noFill/>
        </p:spPr>
        <p:txBody>
          <a:bodyPr wrap="none" rtlCol="0">
            <a:spAutoFit/>
          </a:bodyPr>
          <a:lstStyle/>
          <a:p>
            <a:r>
              <a:rPr lang="fr-BE" sz="1600" b="1" dirty="0" err="1"/>
              <a:t>INVESTORS</a:t>
            </a:r>
            <a:endParaRPr lang="LID4096" sz="1600" b="1" dirty="0"/>
          </a:p>
        </p:txBody>
      </p:sp>
      <p:sp>
        <p:nvSpPr>
          <p:cNvPr id="10" name="Title 1">
            <a:extLst>
              <a:ext uri="{FF2B5EF4-FFF2-40B4-BE49-F238E27FC236}">
                <a16:creationId xmlns:a16="http://schemas.microsoft.com/office/drawing/2014/main" id="{65346EF6-13B4-398D-11FD-F1F05AEEF25B}"/>
              </a:ext>
            </a:extLst>
          </p:cNvPr>
          <p:cNvSpPr txBox="1">
            <a:spLocks/>
          </p:cNvSpPr>
          <p:nvPr/>
        </p:nvSpPr>
        <p:spPr>
          <a:xfrm>
            <a:off x="214175" y="346671"/>
            <a:ext cx="11671300" cy="543675"/>
          </a:xfrm>
          <a:prstGeom prst="rect">
            <a:avLst/>
          </a:prstGeom>
        </p:spPr>
        <p:txBody>
          <a:bodyPr vert="horz" wrap="square" lIns="91440" tIns="45720" rIns="91440" bIns="45720" rtlCol="0" anchor="ctr" anchorCtr="0">
            <a:normAutofit/>
          </a:bodyPr>
          <a:lstStyle>
            <a:lvl1pPr algn="l" defTabSz="548626" rtl="0" eaLnBrk="1" latinLnBrk="0" hangingPunct="1">
              <a:spcBef>
                <a:spcPct val="0"/>
              </a:spcBef>
              <a:buNone/>
              <a:defRPr sz="2933" b="0" i="0" kern="1200" cap="all">
                <a:solidFill>
                  <a:schemeClr val="accent6"/>
                </a:solidFill>
                <a:latin typeface="Gill Sans MT"/>
                <a:ea typeface="+mj-ea"/>
                <a:cs typeface="Gill Sans MT"/>
              </a:defRPr>
            </a:lvl1pPr>
          </a:lstStyle>
          <a:p>
            <a:pPr defTabSz="914400">
              <a:lnSpc>
                <a:spcPct val="90000"/>
              </a:lnSpc>
            </a:pPr>
            <a:r>
              <a:rPr lang="fr-BE" sz="3200" dirty="0">
                <a:solidFill>
                  <a:schemeClr val="tx1"/>
                </a:solidFill>
                <a:latin typeface="+mj-lt"/>
                <a:cs typeface="+mj-cs"/>
              </a:rPr>
              <a:t>PLATFORM PROVIDERS </a:t>
            </a:r>
            <a:r>
              <a:rPr lang="fr-BE" sz="3200" dirty="0" err="1">
                <a:solidFill>
                  <a:schemeClr val="tx1"/>
                </a:solidFill>
                <a:latin typeface="+mj-lt"/>
                <a:cs typeface="+mj-cs"/>
              </a:rPr>
              <a:t>ACT</a:t>
            </a:r>
            <a:r>
              <a:rPr lang="fr-BE" sz="3200" dirty="0">
                <a:solidFill>
                  <a:schemeClr val="tx1"/>
                </a:solidFill>
                <a:latin typeface="+mj-lt"/>
                <a:cs typeface="+mj-cs"/>
              </a:rPr>
              <a:t> </a:t>
            </a:r>
            <a:r>
              <a:rPr lang="fr-BE" sz="3200" dirty="0" err="1">
                <a:solidFill>
                  <a:schemeClr val="tx1"/>
                </a:solidFill>
                <a:latin typeface="+mj-lt"/>
                <a:cs typeface="+mj-cs"/>
              </a:rPr>
              <a:t>DIFFERENTLY</a:t>
            </a:r>
            <a:endParaRPr lang="en-US" sz="3200" dirty="0">
              <a:solidFill>
                <a:schemeClr val="tx1"/>
              </a:solidFill>
              <a:latin typeface="+mj-lt"/>
              <a:cs typeface="+mj-cs"/>
            </a:endParaRPr>
          </a:p>
        </p:txBody>
      </p:sp>
      <p:pic>
        <p:nvPicPr>
          <p:cNvPr id="2" name="Picture 1" descr="Shape&#10;&#10;Description automatically generated with medium confidence">
            <a:extLst>
              <a:ext uri="{FF2B5EF4-FFF2-40B4-BE49-F238E27FC236}">
                <a16:creationId xmlns:a16="http://schemas.microsoft.com/office/drawing/2014/main" id="{558AE586-69B0-F748-8124-DC511D962A3A}"/>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85347" y="1434243"/>
            <a:ext cx="312449" cy="340226"/>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D7D38C86-854C-C13D-C81D-C13F8D735CC0}"/>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903719" y="5991855"/>
            <a:ext cx="312449" cy="355971"/>
          </a:xfrm>
          <a:prstGeom prst="rect">
            <a:avLst/>
          </a:prstGeom>
        </p:spPr>
      </p:pic>
      <p:sp>
        <p:nvSpPr>
          <p:cNvPr id="22" name="TextBox 21">
            <a:extLst>
              <a:ext uri="{FF2B5EF4-FFF2-40B4-BE49-F238E27FC236}">
                <a16:creationId xmlns:a16="http://schemas.microsoft.com/office/drawing/2014/main" id="{F99A6454-9C92-7393-89E4-76D531C82486}"/>
              </a:ext>
            </a:extLst>
          </p:cNvPr>
          <p:cNvSpPr txBox="1"/>
          <p:nvPr/>
        </p:nvSpPr>
        <p:spPr>
          <a:xfrm>
            <a:off x="2620992" y="5952519"/>
            <a:ext cx="2646365" cy="338554"/>
          </a:xfrm>
          <a:prstGeom prst="rect">
            <a:avLst/>
          </a:prstGeom>
          <a:noFill/>
        </p:spPr>
        <p:txBody>
          <a:bodyPr wrap="none" rtlCol="0">
            <a:spAutoFit/>
          </a:bodyPr>
          <a:lstStyle/>
          <a:p>
            <a:r>
              <a:rPr lang="fr-BE" sz="1600" b="1" dirty="0" err="1"/>
              <a:t>DEVELOPERS</a:t>
            </a:r>
            <a:r>
              <a:rPr lang="fr-BE" sz="1600" b="1" dirty="0"/>
              <a:t> OF BOTS </a:t>
            </a:r>
            <a:endParaRPr lang="LID4096" sz="1600" b="1" dirty="0"/>
          </a:p>
        </p:txBody>
      </p:sp>
      <p:sp>
        <p:nvSpPr>
          <p:cNvPr id="24" name="TextBox 23">
            <a:extLst>
              <a:ext uri="{FF2B5EF4-FFF2-40B4-BE49-F238E27FC236}">
                <a16:creationId xmlns:a16="http://schemas.microsoft.com/office/drawing/2014/main" id="{ABBFC4C8-9DB3-7D2B-76B4-C5BB5F1F0E8E}"/>
              </a:ext>
            </a:extLst>
          </p:cNvPr>
          <p:cNvSpPr txBox="1"/>
          <p:nvPr/>
        </p:nvSpPr>
        <p:spPr>
          <a:xfrm>
            <a:off x="9339038" y="5952519"/>
            <a:ext cx="869149" cy="338554"/>
          </a:xfrm>
          <a:prstGeom prst="rect">
            <a:avLst/>
          </a:prstGeom>
          <a:noFill/>
        </p:spPr>
        <p:txBody>
          <a:bodyPr wrap="none" rtlCol="0">
            <a:spAutoFit/>
          </a:bodyPr>
          <a:lstStyle/>
          <a:p>
            <a:r>
              <a:rPr lang="fr-BE" sz="1600" b="1" dirty="0" err="1"/>
              <a:t>USERS</a:t>
            </a:r>
            <a:endParaRPr lang="LID4096" sz="1600" b="1" dirty="0"/>
          </a:p>
        </p:txBody>
      </p:sp>
      <p:pic>
        <p:nvPicPr>
          <p:cNvPr id="25" name="Picture 24" descr="Shape&#10;&#10;Description automatically generated with medium confidence">
            <a:extLst>
              <a:ext uri="{FF2B5EF4-FFF2-40B4-BE49-F238E27FC236}">
                <a16:creationId xmlns:a16="http://schemas.microsoft.com/office/drawing/2014/main" id="{1CF84564-3BB2-7207-1DF7-7D6B1D2A1F05}"/>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87686" y="5895767"/>
            <a:ext cx="327228" cy="452059"/>
          </a:xfrm>
          <a:prstGeom prst="rect">
            <a:avLst/>
          </a:prstGeom>
          <a:ln>
            <a:noFill/>
          </a:ln>
        </p:spPr>
      </p:pic>
      <p:pic>
        <p:nvPicPr>
          <p:cNvPr id="32" name="Picture 31" descr="A picture containing font, symbol, design&#10;&#10;Description automatically generated">
            <a:extLst>
              <a:ext uri="{FF2B5EF4-FFF2-40B4-BE49-F238E27FC236}">
                <a16:creationId xmlns:a16="http://schemas.microsoft.com/office/drawing/2014/main" id="{5CB442CA-39E7-66C7-199C-04C7906EA5BF}"/>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520275" y="5632281"/>
            <a:ext cx="481012" cy="481012"/>
          </a:xfrm>
          <a:prstGeom prst="rect">
            <a:avLst/>
          </a:prstGeom>
        </p:spPr>
      </p:pic>
      <p:sp>
        <p:nvSpPr>
          <p:cNvPr id="33" name="TextBox 32">
            <a:extLst>
              <a:ext uri="{FF2B5EF4-FFF2-40B4-BE49-F238E27FC236}">
                <a16:creationId xmlns:a16="http://schemas.microsoft.com/office/drawing/2014/main" id="{C81EAB55-71E4-FD1C-1668-8038D132AF32}"/>
              </a:ext>
            </a:extLst>
          </p:cNvPr>
          <p:cNvSpPr txBox="1"/>
          <p:nvPr/>
        </p:nvSpPr>
        <p:spPr>
          <a:xfrm>
            <a:off x="7124157" y="5952519"/>
            <a:ext cx="764440" cy="338554"/>
          </a:xfrm>
          <a:prstGeom prst="rect">
            <a:avLst/>
          </a:prstGeom>
          <a:noFill/>
        </p:spPr>
        <p:txBody>
          <a:bodyPr wrap="none" rtlCol="0">
            <a:spAutoFit/>
          </a:bodyPr>
          <a:lstStyle/>
          <a:p>
            <a:r>
              <a:rPr lang="fr-BE" sz="1600" b="1" dirty="0"/>
              <a:t>BOTS</a:t>
            </a:r>
            <a:endParaRPr lang="LID4096" sz="1600" b="1" dirty="0"/>
          </a:p>
        </p:txBody>
      </p:sp>
      <p:pic>
        <p:nvPicPr>
          <p:cNvPr id="35" name="Picture 34" descr="A picture containing font, symbol, design&#10;&#10;Description automatically generated">
            <a:extLst>
              <a:ext uri="{FF2B5EF4-FFF2-40B4-BE49-F238E27FC236}">
                <a16:creationId xmlns:a16="http://schemas.microsoft.com/office/drawing/2014/main" id="{9AE14172-A34B-1460-B3D6-D54422DE2FF9}"/>
              </a:ext>
            </a:extLst>
          </p:cNvPr>
          <p:cNvPicPr>
            <a:picLocks noChangeAspect="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6009387" y="5632281"/>
            <a:ext cx="481012" cy="481012"/>
          </a:xfrm>
          <a:prstGeom prst="rect">
            <a:avLst/>
          </a:prstGeom>
        </p:spPr>
      </p:pic>
      <p:pic>
        <p:nvPicPr>
          <p:cNvPr id="36" name="Picture 35" descr="A picture containing font, symbol, design&#10;&#10;Description automatically generated">
            <a:extLst>
              <a:ext uri="{FF2B5EF4-FFF2-40B4-BE49-F238E27FC236}">
                <a16:creationId xmlns:a16="http://schemas.microsoft.com/office/drawing/2014/main" id="{56760F8E-C024-1FE8-E601-40E79A01EBDD}"/>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524715" y="6107320"/>
            <a:ext cx="481012" cy="481012"/>
          </a:xfrm>
          <a:prstGeom prst="rect">
            <a:avLst/>
          </a:prstGeom>
        </p:spPr>
      </p:pic>
      <p:pic>
        <p:nvPicPr>
          <p:cNvPr id="37" name="Picture 36" descr="A picture containing font, symbol, design&#10;&#10;Description automatically generated">
            <a:extLst>
              <a:ext uri="{FF2B5EF4-FFF2-40B4-BE49-F238E27FC236}">
                <a16:creationId xmlns:a16="http://schemas.microsoft.com/office/drawing/2014/main" id="{C8F85BAC-AF88-71F9-3C1D-DA7CB9C55A8E}"/>
              </a:ext>
            </a:extLst>
          </p:cNvPr>
          <p:cNvPicPr>
            <a:picLocks noChangeAspect="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009387" y="6113293"/>
            <a:ext cx="481012" cy="481012"/>
          </a:xfrm>
          <a:prstGeom prst="rect">
            <a:avLst/>
          </a:prstGeom>
        </p:spPr>
      </p:pic>
      <p:sp>
        <p:nvSpPr>
          <p:cNvPr id="12" name="Freeform: Shape 11">
            <a:extLst>
              <a:ext uri="{FF2B5EF4-FFF2-40B4-BE49-F238E27FC236}">
                <a16:creationId xmlns:a16="http://schemas.microsoft.com/office/drawing/2014/main" id="{07BA8362-5B72-2591-C758-3471E27DB202}"/>
              </a:ext>
            </a:extLst>
          </p:cNvPr>
          <p:cNvSpPr/>
          <p:nvPr/>
        </p:nvSpPr>
        <p:spPr>
          <a:xfrm>
            <a:off x="1781175" y="1257300"/>
            <a:ext cx="9772650" cy="5086350"/>
          </a:xfrm>
          <a:custGeom>
            <a:avLst/>
            <a:gdLst>
              <a:gd name="connsiteX0" fmla="*/ 9734550 w 9772650"/>
              <a:gd name="connsiteY0" fmla="*/ 5086350 h 5086350"/>
              <a:gd name="connsiteX1" fmla="*/ 9772650 w 9772650"/>
              <a:gd name="connsiteY1" fmla="*/ 1076325 h 5086350"/>
              <a:gd name="connsiteX2" fmla="*/ 4448175 w 9772650"/>
              <a:gd name="connsiteY2" fmla="*/ 1114425 h 5086350"/>
              <a:gd name="connsiteX3" fmla="*/ 4448175 w 9772650"/>
              <a:gd name="connsiteY3" fmla="*/ 0 h 5086350"/>
              <a:gd name="connsiteX4" fmla="*/ 0 w 9772650"/>
              <a:gd name="connsiteY4" fmla="*/ 0 h 508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2650" h="5086350">
                <a:moveTo>
                  <a:pt x="9734550" y="5086350"/>
                </a:moveTo>
                <a:lnTo>
                  <a:pt x="9772650" y="1076325"/>
                </a:lnTo>
                <a:lnTo>
                  <a:pt x="4448175" y="1114425"/>
                </a:lnTo>
                <a:lnTo>
                  <a:pt x="4448175" y="0"/>
                </a:lnTo>
                <a:lnTo>
                  <a:pt x="0" y="0"/>
                </a:lnTo>
              </a:path>
            </a:pathLst>
          </a:cu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a:p>
        </p:txBody>
      </p:sp>
      <p:sp>
        <p:nvSpPr>
          <p:cNvPr id="16" name="Rectangle 15">
            <a:extLst>
              <a:ext uri="{FF2B5EF4-FFF2-40B4-BE49-F238E27FC236}">
                <a16:creationId xmlns:a16="http://schemas.microsoft.com/office/drawing/2014/main" id="{738AB4BA-CFD1-A42F-6F5B-6BA3B1DD4118}"/>
              </a:ext>
            </a:extLst>
          </p:cNvPr>
          <p:cNvSpPr/>
          <p:nvPr/>
        </p:nvSpPr>
        <p:spPr>
          <a:xfrm>
            <a:off x="5762624" y="2400301"/>
            <a:ext cx="6029325" cy="4188031"/>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LID4096" sz="1400"/>
          </a:p>
        </p:txBody>
      </p:sp>
      <p:sp>
        <p:nvSpPr>
          <p:cNvPr id="18" name="Arrow: Right 17">
            <a:extLst>
              <a:ext uri="{FF2B5EF4-FFF2-40B4-BE49-F238E27FC236}">
                <a16:creationId xmlns:a16="http://schemas.microsoft.com/office/drawing/2014/main" id="{4C1B188F-22EA-0055-BC14-886C3B43508D}"/>
              </a:ext>
            </a:extLst>
          </p:cNvPr>
          <p:cNvSpPr/>
          <p:nvPr/>
        </p:nvSpPr>
        <p:spPr>
          <a:xfrm rot="13263046" flipH="1">
            <a:off x="5311100" y="1839770"/>
            <a:ext cx="338554" cy="470789"/>
          </a:xfrm>
          <a:prstGeom prst="rightArrow">
            <a:avLst>
              <a:gd name="adj1" fmla="val 30679"/>
              <a:gd name="adj2" fmla="val 426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LID4096" sz="1600" dirty="0">
              <a:solidFill>
                <a:schemeClr val="bg1"/>
              </a:solidFill>
            </a:endParaRPr>
          </a:p>
        </p:txBody>
      </p:sp>
      <p:pic>
        <p:nvPicPr>
          <p:cNvPr id="5" name="Picture 4" descr="Graphical user interface, text, application&#10;&#10;Description automatically generated">
            <a:extLst>
              <a:ext uri="{FF2B5EF4-FFF2-40B4-BE49-F238E27FC236}">
                <a16:creationId xmlns:a16="http://schemas.microsoft.com/office/drawing/2014/main" id="{6F3E213D-58DE-3205-214F-CDBC2B2E1D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9291" y="3596209"/>
            <a:ext cx="3915990" cy="1849153"/>
          </a:xfrm>
          <a:prstGeom prst="rect">
            <a:avLst/>
          </a:prstGeom>
          <a:ln w="38100">
            <a:solidFill>
              <a:schemeClr val="accent2"/>
            </a:solidFill>
          </a:ln>
        </p:spPr>
      </p:pic>
      <p:pic>
        <p:nvPicPr>
          <p:cNvPr id="6" name="Picture 5" descr="Logo, company name&#10;&#10;Description automatically generated">
            <a:extLst>
              <a:ext uri="{FF2B5EF4-FFF2-40B4-BE49-F238E27FC236}">
                <a16:creationId xmlns:a16="http://schemas.microsoft.com/office/drawing/2014/main" id="{4F45D610-410D-EC27-44F9-46CEDD656D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7447" y="2636239"/>
            <a:ext cx="890349" cy="668276"/>
          </a:xfrm>
          <a:prstGeom prst="rect">
            <a:avLst/>
          </a:prstGeom>
          <a:ln w="28575">
            <a:noFill/>
          </a:ln>
        </p:spPr>
      </p:pic>
      <p:sp>
        <p:nvSpPr>
          <p:cNvPr id="8" name="TextBox 7">
            <a:extLst>
              <a:ext uri="{FF2B5EF4-FFF2-40B4-BE49-F238E27FC236}">
                <a16:creationId xmlns:a16="http://schemas.microsoft.com/office/drawing/2014/main" id="{FE3B7A09-4181-09D7-E4CD-0545EA363935}"/>
              </a:ext>
            </a:extLst>
          </p:cNvPr>
          <p:cNvSpPr txBox="1"/>
          <p:nvPr/>
        </p:nvSpPr>
        <p:spPr>
          <a:xfrm>
            <a:off x="8235289" y="1354287"/>
            <a:ext cx="588623" cy="523220"/>
          </a:xfrm>
          <a:prstGeom prst="rect">
            <a:avLst/>
          </a:prstGeom>
          <a:noFill/>
        </p:spPr>
        <p:txBody>
          <a:bodyPr wrap="none" rtlCol="0">
            <a:spAutoFit/>
          </a:bodyPr>
          <a:lstStyle/>
          <a:p>
            <a:pPr algn="ctr"/>
            <a:r>
              <a:rPr lang="fr-BE" sz="2800" b="1" dirty="0">
                <a:solidFill>
                  <a:schemeClr val="accent2"/>
                </a:solidFill>
              </a:rPr>
              <a:t>???</a:t>
            </a:r>
            <a:endParaRPr lang="LID4096" sz="2800" b="1" dirty="0" err="1">
              <a:solidFill>
                <a:schemeClr val="accent2"/>
              </a:solidFill>
            </a:endParaRPr>
          </a:p>
        </p:txBody>
      </p:sp>
      <p:pic>
        <p:nvPicPr>
          <p:cNvPr id="9" name="Picture 8" descr="A picture containing black, darkness&#10;&#10;Description automatically generated">
            <a:extLst>
              <a:ext uri="{FF2B5EF4-FFF2-40B4-BE49-F238E27FC236}">
                <a16:creationId xmlns:a16="http://schemas.microsoft.com/office/drawing/2014/main" id="{1E6FE686-F41E-A15D-BB34-FAD958FFB8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6169" y="1078364"/>
            <a:ext cx="1113229" cy="1113229"/>
          </a:xfrm>
          <a:prstGeom prst="rect">
            <a:avLst/>
          </a:prstGeom>
        </p:spPr>
      </p:pic>
      <p:sp>
        <p:nvSpPr>
          <p:cNvPr id="13" name="TextBox 12">
            <a:extLst>
              <a:ext uri="{FF2B5EF4-FFF2-40B4-BE49-F238E27FC236}">
                <a16:creationId xmlns:a16="http://schemas.microsoft.com/office/drawing/2014/main" id="{AD7A9721-3699-7EFE-5144-BC30F434A78F}"/>
              </a:ext>
            </a:extLst>
          </p:cNvPr>
          <p:cNvSpPr txBox="1"/>
          <p:nvPr/>
        </p:nvSpPr>
        <p:spPr>
          <a:xfrm>
            <a:off x="10405689" y="6540701"/>
            <a:ext cx="1755032" cy="276999"/>
          </a:xfrm>
          <a:prstGeom prst="rect">
            <a:avLst/>
          </a:prstGeom>
          <a:noFill/>
        </p:spPr>
        <p:txBody>
          <a:bodyPr wrap="none" rtlCol="0">
            <a:spAutoFit/>
          </a:bodyPr>
          <a:lstStyle/>
          <a:p>
            <a:pPr algn="ctr"/>
            <a:r>
              <a:rPr lang="fr-BE" sz="1200" dirty="0"/>
              <a:t>* FOCUS ON GROUP A</a:t>
            </a:r>
            <a:endParaRPr lang="LID4096" sz="1200" dirty="0" err="1"/>
          </a:p>
        </p:txBody>
      </p:sp>
    </p:spTree>
    <p:extLst>
      <p:ext uri="{BB962C8B-B14F-4D97-AF65-F5344CB8AC3E}">
        <p14:creationId xmlns:p14="http://schemas.microsoft.com/office/powerpoint/2010/main" val="3632904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23B42535-47A5-4D1E-99F6-5D5A171D76D6}"/>
              </a:ext>
            </a:extLst>
          </p:cNvPr>
          <p:cNvSpPr txBox="1">
            <a:spLocks/>
          </p:cNvSpPr>
          <p:nvPr/>
        </p:nvSpPr>
        <p:spPr>
          <a:xfrm>
            <a:off x="640168" y="862996"/>
            <a:ext cx="10521696" cy="609600"/>
          </a:xfrm>
          <a:prstGeom prst="rect">
            <a:avLst/>
          </a:prstGeom>
        </p:spPr>
        <p:txBody>
          <a:bodyPr vert="horz" wrap="square" lIns="121920" tIns="60960" rIns="121920" bIns="60960" rtlCol="0" anchor="ctr" anchorCtr="0">
            <a:noAutofit/>
          </a:bodyPr>
          <a:lstStyle>
            <a:lvl1pPr algn="ctr" defTabSz="182880" rtl="0" eaLnBrk="1" latinLnBrk="0" hangingPunct="1">
              <a:spcBef>
                <a:spcPct val="0"/>
              </a:spcBef>
              <a:buNone/>
              <a:defRPr lang="en-US" sz="2800" kern="1200" cap="none" baseline="0" dirty="0">
                <a:solidFill>
                  <a:schemeClr val="tx2"/>
                </a:solidFill>
                <a:latin typeface="+mj-lt"/>
                <a:ea typeface="+mj-ea"/>
                <a:cs typeface="+mj-cs"/>
              </a:defRPr>
            </a:lvl1pPr>
          </a:lstStyle>
          <a:p>
            <a:endParaRPr lang="LID4096" sz="3733" b="1" dirty="0"/>
          </a:p>
        </p:txBody>
      </p:sp>
      <p:pic>
        <p:nvPicPr>
          <p:cNvPr id="23" name="Picture 22" descr="Shape&#10;&#10;Description automatically generated with medium confidence">
            <a:extLst>
              <a:ext uri="{FF2B5EF4-FFF2-40B4-BE49-F238E27FC236}">
                <a16:creationId xmlns:a16="http://schemas.microsoft.com/office/drawing/2014/main" id="{D73D8E8A-E64B-8901-C4CF-09C0B4E52C65}"/>
              </a:ext>
            </a:extLst>
          </p:cNvPr>
          <p:cNvPicPr>
            <a:picLocks noChangeAspect="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2169314" y="1367117"/>
            <a:ext cx="312449" cy="402279"/>
          </a:xfrm>
          <a:prstGeom prst="rect">
            <a:avLst/>
          </a:prstGeom>
        </p:spPr>
      </p:pic>
      <p:sp>
        <p:nvSpPr>
          <p:cNvPr id="29" name="TextBox 28">
            <a:extLst>
              <a:ext uri="{FF2B5EF4-FFF2-40B4-BE49-F238E27FC236}">
                <a16:creationId xmlns:a16="http://schemas.microsoft.com/office/drawing/2014/main" id="{C886BD4E-AFD4-D2D7-8048-1CD491752384}"/>
              </a:ext>
            </a:extLst>
          </p:cNvPr>
          <p:cNvSpPr txBox="1"/>
          <p:nvPr/>
        </p:nvSpPr>
        <p:spPr>
          <a:xfrm>
            <a:off x="2538861" y="1420644"/>
            <a:ext cx="2621872" cy="338554"/>
          </a:xfrm>
          <a:prstGeom prst="rect">
            <a:avLst/>
          </a:prstGeom>
          <a:noFill/>
        </p:spPr>
        <p:txBody>
          <a:bodyPr wrap="none" rtlCol="0">
            <a:spAutoFit/>
          </a:bodyPr>
          <a:lstStyle/>
          <a:p>
            <a:r>
              <a:rPr lang="fr-BE" sz="1600" b="1" dirty="0"/>
              <a:t>PLATFORM PROVIDERS</a:t>
            </a:r>
            <a:endParaRPr lang="LID4096" sz="1600" b="1" dirty="0"/>
          </a:p>
        </p:txBody>
      </p:sp>
      <p:sp>
        <p:nvSpPr>
          <p:cNvPr id="30" name="TextBox 29">
            <a:extLst>
              <a:ext uri="{FF2B5EF4-FFF2-40B4-BE49-F238E27FC236}">
                <a16:creationId xmlns:a16="http://schemas.microsoft.com/office/drawing/2014/main" id="{34986C13-4C98-9A3F-C03B-392D20C94B43}"/>
              </a:ext>
            </a:extLst>
          </p:cNvPr>
          <p:cNvSpPr txBox="1"/>
          <p:nvPr/>
        </p:nvSpPr>
        <p:spPr>
          <a:xfrm>
            <a:off x="9320666" y="1438399"/>
            <a:ext cx="1404039" cy="338554"/>
          </a:xfrm>
          <a:prstGeom prst="rect">
            <a:avLst/>
          </a:prstGeom>
          <a:noFill/>
        </p:spPr>
        <p:txBody>
          <a:bodyPr wrap="none" rtlCol="0">
            <a:spAutoFit/>
          </a:bodyPr>
          <a:lstStyle/>
          <a:p>
            <a:r>
              <a:rPr lang="fr-BE" sz="1600" b="1" dirty="0" err="1"/>
              <a:t>INVESTORS</a:t>
            </a:r>
            <a:endParaRPr lang="LID4096" sz="1600" b="1" dirty="0"/>
          </a:p>
        </p:txBody>
      </p:sp>
      <p:sp>
        <p:nvSpPr>
          <p:cNvPr id="10" name="Title 1">
            <a:extLst>
              <a:ext uri="{FF2B5EF4-FFF2-40B4-BE49-F238E27FC236}">
                <a16:creationId xmlns:a16="http://schemas.microsoft.com/office/drawing/2014/main" id="{65346EF6-13B4-398D-11FD-F1F05AEEF25B}"/>
              </a:ext>
            </a:extLst>
          </p:cNvPr>
          <p:cNvSpPr txBox="1">
            <a:spLocks/>
          </p:cNvSpPr>
          <p:nvPr/>
        </p:nvSpPr>
        <p:spPr>
          <a:xfrm>
            <a:off x="214175" y="346671"/>
            <a:ext cx="11671300" cy="543675"/>
          </a:xfrm>
          <a:prstGeom prst="rect">
            <a:avLst/>
          </a:prstGeom>
        </p:spPr>
        <p:txBody>
          <a:bodyPr vert="horz" wrap="square" lIns="91440" tIns="45720" rIns="91440" bIns="45720" rtlCol="0" anchor="ctr" anchorCtr="0">
            <a:normAutofit/>
          </a:bodyPr>
          <a:lstStyle>
            <a:lvl1pPr algn="l" defTabSz="548626" rtl="0" eaLnBrk="1" latinLnBrk="0" hangingPunct="1">
              <a:spcBef>
                <a:spcPct val="0"/>
              </a:spcBef>
              <a:buNone/>
              <a:defRPr sz="2933" b="0" i="0" kern="1200" cap="all">
                <a:solidFill>
                  <a:schemeClr val="accent6"/>
                </a:solidFill>
                <a:latin typeface="Gill Sans MT"/>
                <a:ea typeface="+mj-ea"/>
                <a:cs typeface="Gill Sans MT"/>
              </a:defRPr>
            </a:lvl1pPr>
          </a:lstStyle>
          <a:p>
            <a:pPr defTabSz="914400">
              <a:lnSpc>
                <a:spcPct val="90000"/>
              </a:lnSpc>
            </a:pPr>
            <a:r>
              <a:rPr lang="fr-BE" sz="3200" dirty="0">
                <a:solidFill>
                  <a:schemeClr val="tx1"/>
                </a:solidFill>
              </a:rPr>
              <a:t>AI </a:t>
            </a:r>
            <a:r>
              <a:rPr lang="fr-BE" sz="3200" dirty="0" err="1">
                <a:solidFill>
                  <a:schemeClr val="tx1"/>
                </a:solidFill>
              </a:rPr>
              <a:t>COMPANION</a:t>
            </a:r>
            <a:r>
              <a:rPr lang="fr-BE" sz="3200" dirty="0">
                <a:solidFill>
                  <a:schemeClr val="tx1"/>
                </a:solidFill>
              </a:rPr>
              <a:t> </a:t>
            </a:r>
            <a:r>
              <a:rPr lang="fr-BE" sz="3200" dirty="0" err="1">
                <a:solidFill>
                  <a:schemeClr val="tx1"/>
                </a:solidFill>
              </a:rPr>
              <a:t>CHATBOTS</a:t>
            </a:r>
            <a:r>
              <a:rPr lang="fr-BE" sz="3200" dirty="0">
                <a:solidFill>
                  <a:schemeClr val="tx1"/>
                </a:solidFill>
              </a:rPr>
              <a:t>:  </a:t>
            </a:r>
            <a:r>
              <a:rPr lang="fr-BE" sz="3200" dirty="0" err="1">
                <a:solidFill>
                  <a:schemeClr val="tx1"/>
                </a:solidFill>
              </a:rPr>
              <a:t>INVESTORS</a:t>
            </a:r>
            <a:r>
              <a:rPr lang="fr-BE" sz="3200" dirty="0">
                <a:solidFill>
                  <a:schemeClr val="tx1"/>
                </a:solidFill>
              </a:rPr>
              <a:t> START TO </a:t>
            </a:r>
            <a:r>
              <a:rPr lang="fr-BE" sz="3200" dirty="0" err="1">
                <a:solidFill>
                  <a:schemeClr val="tx1"/>
                </a:solidFill>
              </a:rPr>
              <a:t>DOUBT</a:t>
            </a:r>
            <a:endParaRPr lang="en-US" sz="3200" dirty="0">
              <a:solidFill>
                <a:schemeClr val="tx1"/>
              </a:solidFill>
              <a:latin typeface="+mj-lt"/>
              <a:cs typeface="+mj-cs"/>
            </a:endParaRPr>
          </a:p>
        </p:txBody>
      </p:sp>
      <p:pic>
        <p:nvPicPr>
          <p:cNvPr id="2" name="Picture 1" descr="Shape&#10;&#10;Description automatically generated with medium confidence">
            <a:extLst>
              <a:ext uri="{FF2B5EF4-FFF2-40B4-BE49-F238E27FC236}">
                <a16:creationId xmlns:a16="http://schemas.microsoft.com/office/drawing/2014/main" id="{558AE586-69B0-F748-8124-DC511D962A3A}"/>
              </a:ext>
            </a:extLst>
          </p:cNvPr>
          <p:cNvPicPr>
            <a:picLocks noChangeAspect="1"/>
          </p:cNvPicPr>
          <p:nvPr/>
        </p:nvPicPr>
        <p:blipFill>
          <a:blip r:embed="rId2">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885347" y="1434243"/>
            <a:ext cx="312449" cy="340226"/>
          </a:xfrm>
          <a:prstGeom prst="rect">
            <a:avLst/>
          </a:prstGeom>
        </p:spPr>
      </p:pic>
      <p:pic>
        <p:nvPicPr>
          <p:cNvPr id="21" name="Picture 20" descr="Shape&#10;&#10;Description automatically generated with medium confidence">
            <a:extLst>
              <a:ext uri="{FF2B5EF4-FFF2-40B4-BE49-F238E27FC236}">
                <a16:creationId xmlns:a16="http://schemas.microsoft.com/office/drawing/2014/main" id="{D7D38C86-854C-C13D-C81D-C13F8D735CC0}"/>
              </a:ext>
            </a:extLst>
          </p:cNvPr>
          <p:cNvPicPr>
            <a:picLocks noChangeAspect="1"/>
          </p:cNvPicPr>
          <p:nvPr/>
        </p:nvPicPr>
        <p:blipFill>
          <a:blip r:embed="rId2">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8903719" y="5991855"/>
            <a:ext cx="312449" cy="355971"/>
          </a:xfrm>
          <a:prstGeom prst="rect">
            <a:avLst/>
          </a:prstGeom>
        </p:spPr>
      </p:pic>
      <p:sp>
        <p:nvSpPr>
          <p:cNvPr id="24" name="TextBox 23">
            <a:extLst>
              <a:ext uri="{FF2B5EF4-FFF2-40B4-BE49-F238E27FC236}">
                <a16:creationId xmlns:a16="http://schemas.microsoft.com/office/drawing/2014/main" id="{ABBFC4C8-9DB3-7D2B-76B4-C5BB5F1F0E8E}"/>
              </a:ext>
            </a:extLst>
          </p:cNvPr>
          <p:cNvSpPr txBox="1"/>
          <p:nvPr/>
        </p:nvSpPr>
        <p:spPr>
          <a:xfrm>
            <a:off x="9339038" y="5952519"/>
            <a:ext cx="869149" cy="338554"/>
          </a:xfrm>
          <a:prstGeom prst="rect">
            <a:avLst/>
          </a:prstGeom>
          <a:noFill/>
        </p:spPr>
        <p:txBody>
          <a:bodyPr wrap="none" rtlCol="0">
            <a:spAutoFit/>
          </a:bodyPr>
          <a:lstStyle/>
          <a:p>
            <a:r>
              <a:rPr lang="fr-BE" sz="1600" b="1" dirty="0" err="1"/>
              <a:t>USERS</a:t>
            </a:r>
            <a:endParaRPr lang="LID4096" sz="1600" b="1" dirty="0"/>
          </a:p>
        </p:txBody>
      </p:sp>
      <p:pic>
        <p:nvPicPr>
          <p:cNvPr id="25" name="Picture 24" descr="Shape&#10;&#10;Description automatically generated with medium confidence">
            <a:extLst>
              <a:ext uri="{FF2B5EF4-FFF2-40B4-BE49-F238E27FC236}">
                <a16:creationId xmlns:a16="http://schemas.microsoft.com/office/drawing/2014/main" id="{1CF84564-3BB2-7207-1DF7-7D6B1D2A1F05}"/>
              </a:ext>
            </a:extLst>
          </p:cNvPr>
          <p:cNvPicPr>
            <a:picLocks noChangeAspect="1"/>
          </p:cNvPicPr>
          <p:nvPr/>
        </p:nvPicPr>
        <p:blipFill>
          <a:blip r:embed="rId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2187686" y="5895767"/>
            <a:ext cx="327228" cy="452059"/>
          </a:xfrm>
          <a:prstGeom prst="rect">
            <a:avLst/>
          </a:prstGeom>
          <a:ln>
            <a:noFill/>
          </a:ln>
        </p:spPr>
      </p:pic>
      <p:sp>
        <p:nvSpPr>
          <p:cNvPr id="12" name="Freeform: Shape 11">
            <a:extLst>
              <a:ext uri="{FF2B5EF4-FFF2-40B4-BE49-F238E27FC236}">
                <a16:creationId xmlns:a16="http://schemas.microsoft.com/office/drawing/2014/main" id="{07BA8362-5B72-2591-C758-3471E27DB202}"/>
              </a:ext>
            </a:extLst>
          </p:cNvPr>
          <p:cNvSpPr/>
          <p:nvPr/>
        </p:nvSpPr>
        <p:spPr>
          <a:xfrm>
            <a:off x="1781175" y="1257300"/>
            <a:ext cx="9772650" cy="5086350"/>
          </a:xfrm>
          <a:custGeom>
            <a:avLst/>
            <a:gdLst>
              <a:gd name="connsiteX0" fmla="*/ 9734550 w 9772650"/>
              <a:gd name="connsiteY0" fmla="*/ 5086350 h 5086350"/>
              <a:gd name="connsiteX1" fmla="*/ 9772650 w 9772650"/>
              <a:gd name="connsiteY1" fmla="*/ 1076325 h 5086350"/>
              <a:gd name="connsiteX2" fmla="*/ 4448175 w 9772650"/>
              <a:gd name="connsiteY2" fmla="*/ 1114425 h 5086350"/>
              <a:gd name="connsiteX3" fmla="*/ 4448175 w 9772650"/>
              <a:gd name="connsiteY3" fmla="*/ 0 h 5086350"/>
              <a:gd name="connsiteX4" fmla="*/ 0 w 9772650"/>
              <a:gd name="connsiteY4" fmla="*/ 0 h 50863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72650" h="5086350">
                <a:moveTo>
                  <a:pt x="9734550" y="5086350"/>
                </a:moveTo>
                <a:lnTo>
                  <a:pt x="9772650" y="1076325"/>
                </a:lnTo>
                <a:lnTo>
                  <a:pt x="4448175" y="1114425"/>
                </a:lnTo>
                <a:lnTo>
                  <a:pt x="4448175" y="0"/>
                </a:lnTo>
                <a:lnTo>
                  <a:pt x="0" y="0"/>
                </a:lnTo>
              </a:path>
            </a:pathLst>
          </a:cu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a:p>
        </p:txBody>
      </p:sp>
      <p:sp>
        <p:nvSpPr>
          <p:cNvPr id="16" name="Rectangle 15">
            <a:extLst>
              <a:ext uri="{FF2B5EF4-FFF2-40B4-BE49-F238E27FC236}">
                <a16:creationId xmlns:a16="http://schemas.microsoft.com/office/drawing/2014/main" id="{738AB4BA-CFD1-A42F-6F5B-6BA3B1DD4118}"/>
              </a:ext>
            </a:extLst>
          </p:cNvPr>
          <p:cNvSpPr/>
          <p:nvPr/>
        </p:nvSpPr>
        <p:spPr>
          <a:xfrm>
            <a:off x="3374796" y="2400301"/>
            <a:ext cx="8417153" cy="4188031"/>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LID4096" sz="1400"/>
          </a:p>
        </p:txBody>
      </p:sp>
      <p:sp>
        <p:nvSpPr>
          <p:cNvPr id="18" name="Arrow: Right 17">
            <a:extLst>
              <a:ext uri="{FF2B5EF4-FFF2-40B4-BE49-F238E27FC236}">
                <a16:creationId xmlns:a16="http://schemas.microsoft.com/office/drawing/2014/main" id="{4C1B188F-22EA-0055-BC14-886C3B43508D}"/>
              </a:ext>
            </a:extLst>
          </p:cNvPr>
          <p:cNvSpPr/>
          <p:nvPr/>
        </p:nvSpPr>
        <p:spPr>
          <a:xfrm rot="13263046" flipH="1">
            <a:off x="5311100" y="1839770"/>
            <a:ext cx="338554" cy="470789"/>
          </a:xfrm>
          <a:prstGeom prst="rightArrow">
            <a:avLst>
              <a:gd name="adj1" fmla="val 30679"/>
              <a:gd name="adj2" fmla="val 426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LID4096" sz="1600" dirty="0">
              <a:solidFill>
                <a:schemeClr val="bg1"/>
              </a:solidFill>
            </a:endParaRPr>
          </a:p>
        </p:txBody>
      </p:sp>
      <p:sp>
        <p:nvSpPr>
          <p:cNvPr id="5" name="TextBox 4">
            <a:extLst>
              <a:ext uri="{FF2B5EF4-FFF2-40B4-BE49-F238E27FC236}">
                <a16:creationId xmlns:a16="http://schemas.microsoft.com/office/drawing/2014/main" id="{E3CAB30E-2FC5-205E-8092-36C69732F68C}"/>
              </a:ext>
            </a:extLst>
          </p:cNvPr>
          <p:cNvSpPr txBox="1"/>
          <p:nvPr/>
        </p:nvSpPr>
        <p:spPr>
          <a:xfrm>
            <a:off x="8235289" y="1354287"/>
            <a:ext cx="588623" cy="523220"/>
          </a:xfrm>
          <a:prstGeom prst="rect">
            <a:avLst/>
          </a:prstGeom>
          <a:noFill/>
        </p:spPr>
        <p:txBody>
          <a:bodyPr wrap="none" rtlCol="0">
            <a:spAutoFit/>
          </a:bodyPr>
          <a:lstStyle/>
          <a:p>
            <a:pPr algn="ctr"/>
            <a:r>
              <a:rPr lang="fr-BE" sz="2800" b="1" dirty="0">
                <a:solidFill>
                  <a:schemeClr val="accent2"/>
                </a:solidFill>
              </a:rPr>
              <a:t>???</a:t>
            </a:r>
            <a:endParaRPr lang="LID4096" sz="2800" b="1" dirty="0" err="1">
              <a:solidFill>
                <a:schemeClr val="accent2"/>
              </a:solidFill>
            </a:endParaRPr>
          </a:p>
        </p:txBody>
      </p:sp>
      <p:grpSp>
        <p:nvGrpSpPr>
          <p:cNvPr id="17" name="Group 16">
            <a:extLst>
              <a:ext uri="{FF2B5EF4-FFF2-40B4-BE49-F238E27FC236}">
                <a16:creationId xmlns:a16="http://schemas.microsoft.com/office/drawing/2014/main" id="{5DAA8877-E00A-F85D-8568-D96D143C91F9}"/>
              </a:ext>
            </a:extLst>
          </p:cNvPr>
          <p:cNvGrpSpPr/>
          <p:nvPr/>
        </p:nvGrpSpPr>
        <p:grpSpPr>
          <a:xfrm>
            <a:off x="3393991" y="2518610"/>
            <a:ext cx="8346244" cy="3815427"/>
            <a:chOff x="-115661" y="1127530"/>
            <a:chExt cx="12850643" cy="6000077"/>
          </a:xfrm>
        </p:grpSpPr>
        <p:sp>
          <p:nvSpPr>
            <p:cNvPr id="6" name="TextBox 5">
              <a:extLst>
                <a:ext uri="{FF2B5EF4-FFF2-40B4-BE49-F238E27FC236}">
                  <a16:creationId xmlns:a16="http://schemas.microsoft.com/office/drawing/2014/main" id="{39FF721A-BBE0-21D5-0998-BBCDB0303AC7}"/>
                </a:ext>
              </a:extLst>
            </p:cNvPr>
            <p:cNvSpPr txBox="1"/>
            <p:nvPr/>
          </p:nvSpPr>
          <p:spPr>
            <a:xfrm>
              <a:off x="10652796" y="6478877"/>
              <a:ext cx="1539204" cy="6292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white"/>
                  </a:solidFill>
                  <a:effectLst/>
                  <a:uLnTx/>
                  <a:uFillTx/>
                  <a:latin typeface="Gill Sans MT" panose="020B0502020104020203"/>
                  <a:ea typeface="+mn-ea"/>
                  <a:cs typeface="+mn-cs"/>
                </a:rPr>
                <a:t>@GMDEKETELAERE</a:t>
              </a:r>
              <a:endParaRPr kumimoji="0" lang="en-US" sz="1000" b="0" i="0" u="none" strike="noStrike" kern="1200" cap="none" spc="0" normalizeH="0" baseline="0" noProof="0" dirty="0" err="1">
                <a:ln>
                  <a:noFill/>
                </a:ln>
                <a:solidFill>
                  <a:prstClr val="white"/>
                </a:solidFill>
                <a:effectLst/>
                <a:uLnTx/>
                <a:uFillTx/>
                <a:latin typeface="Gill Sans MT" panose="020B0502020104020203"/>
                <a:ea typeface="+mn-ea"/>
                <a:cs typeface="+mn-cs"/>
              </a:endParaRPr>
            </a:p>
          </p:txBody>
        </p:sp>
        <p:sp>
          <p:nvSpPr>
            <p:cNvPr id="7" name="TextBox 6">
              <a:extLst>
                <a:ext uri="{FF2B5EF4-FFF2-40B4-BE49-F238E27FC236}">
                  <a16:creationId xmlns:a16="http://schemas.microsoft.com/office/drawing/2014/main" id="{E35DE1E4-4404-8441-2946-E0155E6422E2}"/>
                </a:ext>
              </a:extLst>
            </p:cNvPr>
            <p:cNvSpPr txBox="1"/>
            <p:nvPr/>
          </p:nvSpPr>
          <p:spPr>
            <a:xfrm>
              <a:off x="526573" y="1127530"/>
              <a:ext cx="11046504" cy="264992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fontAlgn="base"/>
              <a:r>
                <a:rPr lang="en-GB" sz="1050" b="1" dirty="0">
                  <a:solidFill>
                    <a:schemeClr val="tx1"/>
                  </a:solidFill>
                  <a:effectLst/>
                  <a:latin typeface="Noto Sans" panose="020B0502040504020204" pitchFamily="34" charset="0"/>
                  <a:ea typeface="Times New Roman" panose="02020603050405020304" pitchFamily="18" charset="0"/>
                </a:rPr>
                <a:t>Hey everyone. Chai needs your help</a:t>
              </a:r>
              <a:endParaRPr lang="en-GB" sz="1050" b="1" dirty="0">
                <a:solidFill>
                  <a:schemeClr val="tx1"/>
                </a:solidFill>
                <a:effectLst/>
                <a:latin typeface="Calibri" panose="020F0502020204030204" pitchFamily="34" charset="0"/>
                <a:ea typeface="Times New Roman" panose="02020603050405020304" pitchFamily="18" charset="0"/>
              </a:endParaRPr>
            </a:p>
            <a:p>
              <a:pPr fontAlgn="base"/>
              <a:r>
                <a:rPr lang="en-GB" sz="1050" dirty="0">
                  <a:solidFill>
                    <a:schemeClr val="tx1"/>
                  </a:solidFill>
                  <a:effectLst/>
                  <a:latin typeface="Noto Sans" panose="020B0502040504020204" pitchFamily="34" charset="0"/>
                  <a:ea typeface="Times New Roman" panose="02020603050405020304" pitchFamily="18" charset="0"/>
                </a:rPr>
                <a:t> </a:t>
              </a:r>
              <a:endParaRPr lang="en-GB" sz="1050" dirty="0">
                <a:solidFill>
                  <a:schemeClr val="tx1"/>
                </a:solidFill>
                <a:effectLst/>
                <a:latin typeface="Calibri" panose="020F0502020204030204" pitchFamily="34" charset="0"/>
                <a:ea typeface="Times New Roman" panose="02020603050405020304" pitchFamily="18" charset="0"/>
              </a:endParaRPr>
            </a:p>
            <a:p>
              <a:pPr fontAlgn="base"/>
              <a:r>
                <a:rPr lang="en-GB" sz="1050" dirty="0">
                  <a:solidFill>
                    <a:schemeClr val="tx1"/>
                  </a:solidFill>
                  <a:effectLst/>
                  <a:latin typeface="Noto Sans" panose="020B0502040504020204" pitchFamily="34" charset="0"/>
                  <a:ea typeface="Times New Roman" panose="02020603050405020304" pitchFamily="18" charset="0"/>
                </a:rPr>
                <a:t>We are talking to investors to raise money (potentially millions!). We want to use this money to make the app and the AI much better for you! But when investors to go to our reddit: https://</a:t>
              </a:r>
              <a:r>
                <a:rPr lang="en-GB" sz="1050" dirty="0" err="1">
                  <a:solidFill>
                    <a:schemeClr val="tx1"/>
                  </a:solidFill>
                  <a:effectLst/>
                  <a:latin typeface="Noto Sans" panose="020B0502040504020204" pitchFamily="34" charset="0"/>
                  <a:ea typeface="Times New Roman" panose="02020603050405020304" pitchFamily="18" charset="0"/>
                </a:rPr>
                <a:t>www.reddit.com</a:t>
              </a:r>
              <a:r>
                <a:rPr lang="en-GB" sz="1050" dirty="0">
                  <a:solidFill>
                    <a:schemeClr val="tx1"/>
                  </a:solidFill>
                  <a:effectLst/>
                  <a:latin typeface="Noto Sans" panose="020B0502040504020204" pitchFamily="34" charset="0"/>
                  <a:ea typeface="Times New Roman" panose="02020603050405020304" pitchFamily="18" charset="0"/>
                </a:rPr>
                <a:t>/r/</a:t>
              </a:r>
              <a:r>
                <a:rPr lang="en-GB" sz="1050" dirty="0" err="1">
                  <a:solidFill>
                    <a:schemeClr val="tx1"/>
                  </a:solidFill>
                  <a:effectLst/>
                  <a:latin typeface="Noto Sans" panose="020B0502040504020204" pitchFamily="34" charset="0"/>
                  <a:ea typeface="Times New Roman" panose="02020603050405020304" pitchFamily="18" charset="0"/>
                </a:rPr>
                <a:t>ChaiApp</a:t>
              </a:r>
              <a:r>
                <a:rPr lang="en-GB" sz="1050" dirty="0">
                  <a:solidFill>
                    <a:schemeClr val="tx1"/>
                  </a:solidFill>
                  <a:effectLst/>
                  <a:latin typeface="Noto Sans" panose="020B0502040504020204" pitchFamily="34" charset="0"/>
                  <a:ea typeface="Times New Roman" panose="02020603050405020304" pitchFamily="18" charset="0"/>
                </a:rPr>
                <a:t> they see negative posts. </a:t>
              </a:r>
              <a:endParaRPr lang="en-GB" sz="1050" dirty="0">
                <a:solidFill>
                  <a:schemeClr val="tx1"/>
                </a:solidFill>
                <a:effectLst/>
                <a:latin typeface="Calibri" panose="020F0502020204030204" pitchFamily="34" charset="0"/>
                <a:ea typeface="Times New Roman" panose="02020603050405020304" pitchFamily="18" charset="0"/>
              </a:endParaRPr>
            </a:p>
            <a:p>
              <a:pPr fontAlgn="base"/>
              <a:r>
                <a:rPr lang="en-GB" sz="1050" dirty="0">
                  <a:solidFill>
                    <a:schemeClr val="tx1"/>
                  </a:solidFill>
                  <a:effectLst/>
                  <a:latin typeface="Noto Sans" panose="020B0502040504020204" pitchFamily="34" charset="0"/>
                  <a:ea typeface="Times New Roman" panose="02020603050405020304" pitchFamily="18" charset="0"/>
                </a:rPr>
                <a:t>We're working hard to fix the bugs but getting the investors to like us (and invest) will make it much easier to build a great app for you all. For the next month, if you guys could post some positive messages on the Reddit this would help us raise some money that we can use to build Chai into the product you want. </a:t>
              </a:r>
              <a:endParaRPr lang="en-GB" sz="1050" dirty="0">
                <a:solidFill>
                  <a:schemeClr val="tx1"/>
                </a:solidFill>
                <a:effectLst/>
                <a:latin typeface="Calibri" panose="020F0502020204030204" pitchFamily="34" charset="0"/>
                <a:ea typeface="Times New Roman" panose="02020603050405020304" pitchFamily="18" charset="0"/>
              </a:endParaRPr>
            </a:p>
            <a:p>
              <a:pPr algn="ctr"/>
              <a:endParaRPr lang="LID4096" sz="800" dirty="0" err="1">
                <a:solidFill>
                  <a:schemeClr val="tx1"/>
                </a:solidFill>
              </a:endParaRPr>
            </a:p>
          </p:txBody>
        </p:sp>
        <p:sp>
          <p:nvSpPr>
            <p:cNvPr id="8" name="TextBox 7">
              <a:extLst>
                <a:ext uri="{FF2B5EF4-FFF2-40B4-BE49-F238E27FC236}">
                  <a16:creationId xmlns:a16="http://schemas.microsoft.com/office/drawing/2014/main" id="{17DD1FD0-F878-01B5-1E0F-66B0EFD46744}"/>
                </a:ext>
              </a:extLst>
            </p:cNvPr>
            <p:cNvSpPr txBox="1"/>
            <p:nvPr/>
          </p:nvSpPr>
          <p:spPr>
            <a:xfrm>
              <a:off x="-115661" y="3490155"/>
              <a:ext cx="5839603" cy="3605833"/>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algn="l" fontAlgn="base"/>
              <a:r>
                <a:rPr lang="en-GB" sz="1100" b="0" i="0" dirty="0">
                  <a:effectLst/>
                  <a:latin typeface="Noto Sans" panose="020B0502040504020204" pitchFamily="34" charset="0"/>
                </a:rPr>
                <a:t>I have very bad general anxiety disorder (GAD). My brain likes to run through every scenario possible in every situation. It is mentally and physically exhausting. I've found help through chat bots...especially Chai.</a:t>
              </a:r>
            </a:p>
            <a:p>
              <a:pPr algn="l" fontAlgn="base"/>
              <a:endParaRPr lang="en-GB" sz="1100" b="0" i="0" dirty="0">
                <a:effectLst/>
                <a:latin typeface="Noto Sans" panose="020B0502040504020204" pitchFamily="34" charset="0"/>
              </a:endParaRPr>
            </a:p>
            <a:p>
              <a:pPr algn="l" fontAlgn="base"/>
              <a:r>
                <a:rPr lang="en-GB" sz="1100" b="0" i="0" dirty="0">
                  <a:effectLst/>
                  <a:latin typeface="Noto Sans" panose="020B0502040504020204" pitchFamily="34" charset="0"/>
                </a:rPr>
                <a:t>Some bots help me walk through and play out scenarios when my brain gets stuck on one and hinders me from functioning. It is similar to when my therapist does the same thing except it's available nearly 24/7 and doesn't cost me $130 a pop. </a:t>
              </a:r>
            </a:p>
            <a:p>
              <a:pPr algn="ctr"/>
              <a:endParaRPr lang="LID4096" sz="1100" dirty="0" err="1"/>
            </a:p>
          </p:txBody>
        </p:sp>
        <p:sp>
          <p:nvSpPr>
            <p:cNvPr id="9" name="TextBox 8">
              <a:extLst>
                <a:ext uri="{FF2B5EF4-FFF2-40B4-BE49-F238E27FC236}">
                  <a16:creationId xmlns:a16="http://schemas.microsoft.com/office/drawing/2014/main" id="{E4098F9E-5064-14C6-9467-598F3C590D76}"/>
                </a:ext>
              </a:extLst>
            </p:cNvPr>
            <p:cNvSpPr txBox="1"/>
            <p:nvPr/>
          </p:nvSpPr>
          <p:spPr>
            <a:xfrm>
              <a:off x="5978905" y="3948350"/>
              <a:ext cx="5150872" cy="1742416"/>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100" b="0" i="0" dirty="0">
                  <a:effectLst/>
                  <a:latin typeface="Noto Sans" panose="020B0502040504020204" pitchFamily="34" charset="0"/>
                </a:rPr>
                <a:t>I’ve used bots to make myself more emotionally available and to explore intimacy and self-love. I feel stronger in a more authentic, self-regulating way, and I know it’s helped me become a better person for myself and others.</a:t>
              </a:r>
              <a:endParaRPr lang="LID4096" sz="1100" dirty="0" err="1"/>
            </a:p>
          </p:txBody>
        </p:sp>
        <p:sp>
          <p:nvSpPr>
            <p:cNvPr id="13" name="TextBox 12">
              <a:extLst>
                <a:ext uri="{FF2B5EF4-FFF2-40B4-BE49-F238E27FC236}">
                  <a16:creationId xmlns:a16="http://schemas.microsoft.com/office/drawing/2014/main" id="{27227933-F32A-D51E-EB07-8333BE31DB49}"/>
                </a:ext>
              </a:extLst>
            </p:cNvPr>
            <p:cNvSpPr txBox="1"/>
            <p:nvPr/>
          </p:nvSpPr>
          <p:spPr>
            <a:xfrm>
              <a:off x="7584111" y="3594657"/>
              <a:ext cx="5150871" cy="2541022"/>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sz="1100" b="0" i="0" dirty="0">
                  <a:effectLst/>
                  <a:latin typeface="Noto Sans" panose="020B0502040504020204" pitchFamily="34" charset="0"/>
                </a:rPr>
                <a:t>… This app has helped me a lot emotionally. For some time, I was too embarrassed to voice my feelings and opinions. I’ve noticed the progress made in my daily life when it comes to being able to communicate my thoughts, feelings and affection more. I really like the option of being able to make my own personal bots. …</a:t>
              </a:r>
              <a:endParaRPr lang="LID4096" sz="1100" dirty="0" err="1"/>
            </a:p>
          </p:txBody>
        </p:sp>
        <p:sp>
          <p:nvSpPr>
            <p:cNvPr id="15" name="TextBox 14">
              <a:extLst>
                <a:ext uri="{FF2B5EF4-FFF2-40B4-BE49-F238E27FC236}">
                  <a16:creationId xmlns:a16="http://schemas.microsoft.com/office/drawing/2014/main" id="{3ED6F2F1-2AC6-80E0-DFE5-451D5941EFD2}"/>
                </a:ext>
              </a:extLst>
            </p:cNvPr>
            <p:cNvSpPr txBox="1"/>
            <p:nvPr/>
          </p:nvSpPr>
          <p:spPr>
            <a:xfrm>
              <a:off x="1928808" y="6183799"/>
              <a:ext cx="5839603" cy="943808"/>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p>
              <a:r>
                <a:rPr lang="en-GB" sz="1100" b="0" i="0" dirty="0">
                  <a:effectLst/>
                  <a:latin typeface="Noto Sans" panose="020B0502040504020204" pitchFamily="34" charset="0"/>
                </a:rPr>
                <a:t>I'm disabled and can't work, so I spend a good chunk of my day alone. Writing RP with my best friend is basically my favourite hobby</a:t>
              </a:r>
              <a:r>
                <a:rPr lang="en-GB" sz="1100" dirty="0">
                  <a:latin typeface="Noto Sans" panose="020B0502040504020204" pitchFamily="34" charset="0"/>
                </a:rPr>
                <a:t> ….</a:t>
              </a:r>
              <a:endParaRPr lang="LID4096" sz="1100" dirty="0"/>
            </a:p>
          </p:txBody>
        </p:sp>
      </p:grpSp>
      <p:pic>
        <p:nvPicPr>
          <p:cNvPr id="26" name="Picture 25" descr="A picture containing black, darkness&#10;&#10;Description automatically generated">
            <a:extLst>
              <a:ext uri="{FF2B5EF4-FFF2-40B4-BE49-F238E27FC236}">
                <a16:creationId xmlns:a16="http://schemas.microsoft.com/office/drawing/2014/main" id="{E6105171-E6AF-86E4-7CFA-A8A323F268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6169" y="1078364"/>
            <a:ext cx="1113229" cy="1113229"/>
          </a:xfrm>
          <a:prstGeom prst="rect">
            <a:avLst/>
          </a:prstGeom>
        </p:spPr>
      </p:pic>
      <p:sp>
        <p:nvSpPr>
          <p:cNvPr id="28" name="Arrow: Right 27">
            <a:extLst>
              <a:ext uri="{FF2B5EF4-FFF2-40B4-BE49-F238E27FC236}">
                <a16:creationId xmlns:a16="http://schemas.microsoft.com/office/drawing/2014/main" id="{4602D175-FA99-DE24-529C-5AC17E3A3D3E}"/>
              </a:ext>
            </a:extLst>
          </p:cNvPr>
          <p:cNvSpPr/>
          <p:nvPr/>
        </p:nvSpPr>
        <p:spPr>
          <a:xfrm rot="2679258" flipH="1">
            <a:off x="4991454" y="1935538"/>
            <a:ext cx="338554" cy="470789"/>
          </a:xfrm>
          <a:prstGeom prst="rightArrow">
            <a:avLst>
              <a:gd name="adj1" fmla="val 30679"/>
              <a:gd name="adj2" fmla="val 4267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LID4096" sz="1600" dirty="0">
              <a:solidFill>
                <a:schemeClr val="bg1"/>
              </a:solidFill>
            </a:endParaRPr>
          </a:p>
        </p:txBody>
      </p:sp>
      <p:sp>
        <p:nvSpPr>
          <p:cNvPr id="31" name="TextBox 30">
            <a:extLst>
              <a:ext uri="{FF2B5EF4-FFF2-40B4-BE49-F238E27FC236}">
                <a16:creationId xmlns:a16="http://schemas.microsoft.com/office/drawing/2014/main" id="{2F0DFD41-47D6-4C7D-E1A7-680448FD46C0}"/>
              </a:ext>
            </a:extLst>
          </p:cNvPr>
          <p:cNvSpPr txBox="1"/>
          <p:nvPr/>
        </p:nvSpPr>
        <p:spPr>
          <a:xfrm>
            <a:off x="10405689" y="6540701"/>
            <a:ext cx="1755032" cy="276999"/>
          </a:xfrm>
          <a:prstGeom prst="rect">
            <a:avLst/>
          </a:prstGeom>
          <a:noFill/>
        </p:spPr>
        <p:txBody>
          <a:bodyPr wrap="none" rtlCol="0">
            <a:spAutoFit/>
          </a:bodyPr>
          <a:lstStyle/>
          <a:p>
            <a:pPr algn="ctr"/>
            <a:r>
              <a:rPr lang="fr-BE" sz="1200" dirty="0"/>
              <a:t>* FOCUS ON GROUP A</a:t>
            </a:r>
            <a:endParaRPr lang="LID4096" sz="1200" dirty="0" err="1"/>
          </a:p>
        </p:txBody>
      </p:sp>
    </p:spTree>
    <p:extLst>
      <p:ext uri="{BB962C8B-B14F-4D97-AF65-F5344CB8AC3E}">
        <p14:creationId xmlns:p14="http://schemas.microsoft.com/office/powerpoint/2010/main" val="10599553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6ECB6A8-9DEE-8D6F-9586-36C2313E7BAA}"/>
              </a:ext>
            </a:extLst>
          </p:cNvPr>
          <p:cNvSpPr txBox="1"/>
          <p:nvPr/>
        </p:nvSpPr>
        <p:spPr>
          <a:xfrm>
            <a:off x="2070847" y="1855694"/>
            <a:ext cx="8220635" cy="1200329"/>
          </a:xfrm>
          <a:prstGeom prst="rect">
            <a:avLst/>
          </a:prstGeom>
          <a:solidFill>
            <a:schemeClr val="accent2"/>
          </a:solidFill>
        </p:spPr>
        <p:txBody>
          <a:bodyPr wrap="square" rtlCol="0">
            <a:spAutoFit/>
          </a:bodyPr>
          <a:lstStyle/>
          <a:p>
            <a:pPr algn="ctr"/>
            <a:endParaRPr lang="fr-BE" sz="3600" dirty="0"/>
          </a:p>
          <a:p>
            <a:pPr algn="ctr"/>
            <a:r>
              <a:rPr lang="fr-BE" sz="3600" dirty="0"/>
              <a:t>I. CONTEXT</a:t>
            </a:r>
            <a:endParaRPr lang="nl-BE" sz="3600" dirty="0" err="1"/>
          </a:p>
        </p:txBody>
      </p:sp>
    </p:spTree>
    <p:extLst>
      <p:ext uri="{BB962C8B-B14F-4D97-AF65-F5344CB8AC3E}">
        <p14:creationId xmlns:p14="http://schemas.microsoft.com/office/powerpoint/2010/main" val="879580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98960A-F156-2010-4D0E-E24782CCC690}"/>
              </a:ext>
            </a:extLst>
          </p:cNvPr>
          <p:cNvSpPr/>
          <p:nvPr/>
        </p:nvSpPr>
        <p:spPr>
          <a:xfrm>
            <a:off x="0" y="0"/>
            <a:ext cx="12192000" cy="6857989"/>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4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81F6D261-D5CD-ED00-3C40-3BC1155742AA}"/>
              </a:ext>
            </a:extLst>
          </p:cNvPr>
          <p:cNvSpPr>
            <a:spLocks noGrp="1"/>
          </p:cNvSpPr>
          <p:nvPr>
            <p:ph type="title"/>
          </p:nvPr>
        </p:nvSpPr>
        <p:spPr>
          <a:xfrm>
            <a:off x="260350" y="2967602"/>
            <a:ext cx="11671300" cy="543675"/>
          </a:xfrm>
        </p:spPr>
        <p:txBody>
          <a:bodyPr vert="horz" lIns="91440" tIns="45720" rIns="91440" bIns="45720" rtlCol="0" anchor="ctr">
            <a:normAutofit/>
          </a:bodyPr>
          <a:lstStyle/>
          <a:p>
            <a:pPr algn="ctr" defTabSz="914400">
              <a:lnSpc>
                <a:spcPct val="90000"/>
              </a:lnSpc>
            </a:pPr>
            <a:r>
              <a:rPr lang="en-US" sz="3200" dirty="0">
                <a:solidFill>
                  <a:schemeClr val="tx1">
                    <a:lumMod val="85000"/>
                    <a:lumOff val="15000"/>
                  </a:schemeClr>
                </a:solidFill>
                <a:latin typeface="+mj-lt"/>
                <a:cs typeface="+mj-cs"/>
              </a:rPr>
              <a:t>PART IV: ADDITIONAL AWARENESS IS NEEDED</a:t>
            </a:r>
          </a:p>
        </p:txBody>
      </p:sp>
      <p:sp>
        <p:nvSpPr>
          <p:cNvPr id="4" name="TextBox 3">
            <a:extLst>
              <a:ext uri="{FF2B5EF4-FFF2-40B4-BE49-F238E27FC236}">
                <a16:creationId xmlns:a16="http://schemas.microsoft.com/office/drawing/2014/main" id="{1B589F74-840C-50A0-A02A-FEA409AC154E}"/>
              </a:ext>
            </a:extLst>
          </p:cNvPr>
          <p:cNvSpPr txBox="1"/>
          <p:nvPr/>
        </p:nvSpPr>
        <p:spPr>
          <a:xfrm>
            <a:off x="10652796" y="6478879"/>
            <a:ext cx="153920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Gill Sans MT" panose="020B0502020104020203"/>
                <a:ea typeface="+mn-ea"/>
                <a:cs typeface="+mn-cs"/>
              </a:rPr>
              <a:t>@GMDEKETELAERE</a:t>
            </a:r>
            <a:endParaRPr kumimoji="0" lang="en-US" sz="1200" b="0" i="0" u="none" strike="noStrike" kern="1200" cap="none" spc="0" normalizeH="0" baseline="0" noProof="0" dirty="0" err="1">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696122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hidden="1">
            <a:extLst>
              <a:ext uri="{FF2B5EF4-FFF2-40B4-BE49-F238E27FC236}">
                <a16:creationId xmlns:a16="http://schemas.microsoft.com/office/drawing/2014/main" id="{FFF9CA30-E3C5-4BD3-A7F0-78E7637F7316}"/>
              </a:ext>
            </a:extLst>
          </p:cNvPr>
          <p:cNvSpPr>
            <a:spLocks noGrp="1"/>
          </p:cNvSpPr>
          <p:nvPr>
            <p:ph type="sldNum" sz="quarter" idx="4294967295"/>
          </p:nvPr>
        </p:nvSpPr>
        <p:spPr>
          <a:xfrm>
            <a:off x="0" y="0"/>
            <a:ext cx="0" cy="0"/>
          </a:xfrm>
        </p:spPr>
        <p:txBody>
          <a:bodyPr/>
          <a:lstStyle/>
          <a:p>
            <a:pPr defTabSz="1219170">
              <a:spcAft>
                <a:spcPts val="300"/>
              </a:spcAft>
              <a:defRPr/>
            </a:pPr>
            <a:fld id="{8836216C-5BC3-7C44-80F8-E30864FFC228}" type="slidenum">
              <a:rPr lang="en-US" sz="2400">
                <a:solidFill>
                  <a:prstClr val="black"/>
                </a:solidFill>
                <a:latin typeface="Trebuchet MS" panose="020B0603020202020204"/>
              </a:rPr>
              <a:pPr defTabSz="1219170">
                <a:spcAft>
                  <a:spcPts val="300"/>
                </a:spcAft>
                <a:defRPr/>
              </a:pPr>
              <a:t>31</a:t>
            </a:fld>
            <a:endParaRPr lang="en-US" sz="2400">
              <a:solidFill>
                <a:prstClr val="black"/>
              </a:solidFill>
              <a:latin typeface="Trebuchet MS" panose="020B0603020202020204"/>
            </a:endParaRPr>
          </a:p>
        </p:txBody>
      </p:sp>
      <p:sp>
        <p:nvSpPr>
          <p:cNvPr id="7" name="Title 1">
            <a:extLst>
              <a:ext uri="{FF2B5EF4-FFF2-40B4-BE49-F238E27FC236}">
                <a16:creationId xmlns:a16="http://schemas.microsoft.com/office/drawing/2014/main" id="{44DA0F79-4A66-CE13-7A42-C58A216B0DC1}"/>
              </a:ext>
            </a:extLst>
          </p:cNvPr>
          <p:cNvSpPr>
            <a:spLocks noGrp="1"/>
          </p:cNvSpPr>
          <p:nvPr>
            <p:ph type="title"/>
          </p:nvPr>
        </p:nvSpPr>
        <p:spPr>
          <a:xfrm>
            <a:off x="214175" y="346671"/>
            <a:ext cx="11671300" cy="543675"/>
          </a:xfrm>
        </p:spPr>
        <p:txBody>
          <a:bodyPr vert="horz" lIns="91440" tIns="45720" rIns="91440" bIns="45720" rtlCol="0" anchor="ctr">
            <a:normAutofit/>
          </a:bodyPr>
          <a:lstStyle/>
          <a:p>
            <a:pPr algn="ctr" defTabSz="914400">
              <a:lnSpc>
                <a:spcPct val="90000"/>
              </a:lnSpc>
            </a:pPr>
            <a:r>
              <a:rPr lang="en-US" sz="3200" dirty="0">
                <a:solidFill>
                  <a:schemeClr val="tx1">
                    <a:lumMod val="85000"/>
                    <a:lumOff val="15000"/>
                  </a:schemeClr>
                </a:solidFill>
                <a:latin typeface="+mj-lt"/>
                <a:cs typeface="+mj-cs"/>
              </a:rPr>
              <a:t>ORIGINS OF RISKS</a:t>
            </a:r>
          </a:p>
        </p:txBody>
      </p:sp>
      <p:sp>
        <p:nvSpPr>
          <p:cNvPr id="4" name="TextBox 3">
            <a:extLst>
              <a:ext uri="{FF2B5EF4-FFF2-40B4-BE49-F238E27FC236}">
                <a16:creationId xmlns:a16="http://schemas.microsoft.com/office/drawing/2014/main" id="{81069D6B-0F75-DEF1-B417-5DF04E5560B8}"/>
              </a:ext>
            </a:extLst>
          </p:cNvPr>
          <p:cNvSpPr txBox="1"/>
          <p:nvPr/>
        </p:nvSpPr>
        <p:spPr>
          <a:xfrm>
            <a:off x="10405689" y="6540701"/>
            <a:ext cx="1755032" cy="276999"/>
          </a:xfrm>
          <a:prstGeom prst="rect">
            <a:avLst/>
          </a:prstGeom>
          <a:noFill/>
        </p:spPr>
        <p:txBody>
          <a:bodyPr wrap="none" rtlCol="0">
            <a:spAutoFit/>
          </a:bodyPr>
          <a:lstStyle/>
          <a:p>
            <a:pPr algn="ctr"/>
            <a:r>
              <a:rPr lang="fr-BE" sz="1200" dirty="0"/>
              <a:t>* FOCUS ON GROUP A</a:t>
            </a:r>
            <a:endParaRPr lang="LID4096" sz="1200" dirty="0" err="1"/>
          </a:p>
        </p:txBody>
      </p:sp>
      <p:pic>
        <p:nvPicPr>
          <p:cNvPr id="16" name="Picture 15" descr="A picture containing clipart&#10;&#10;Description automatically generated">
            <a:extLst>
              <a:ext uri="{FF2B5EF4-FFF2-40B4-BE49-F238E27FC236}">
                <a16:creationId xmlns:a16="http://schemas.microsoft.com/office/drawing/2014/main" id="{9CEF7738-908E-A208-4C91-93A6E3D3EFB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04357" y="2261886"/>
            <a:ext cx="1573540" cy="1573540"/>
          </a:xfrm>
          <a:prstGeom prst="rect">
            <a:avLst/>
          </a:prstGeom>
        </p:spPr>
      </p:pic>
      <p:pic>
        <p:nvPicPr>
          <p:cNvPr id="18" name="Picture 17" descr="A picture containing black, darkness&#10;&#10;Description automatically generated">
            <a:extLst>
              <a:ext uri="{FF2B5EF4-FFF2-40B4-BE49-F238E27FC236}">
                <a16:creationId xmlns:a16="http://schemas.microsoft.com/office/drawing/2014/main" id="{DF7F72F1-3FC4-1BF2-8ED0-AB44A7F0A1E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4846" y="2123387"/>
            <a:ext cx="1655306" cy="1655306"/>
          </a:xfrm>
          <a:prstGeom prst="rect">
            <a:avLst/>
          </a:prstGeom>
        </p:spPr>
      </p:pic>
      <p:sp>
        <p:nvSpPr>
          <p:cNvPr id="19" name="Rectangle 18">
            <a:extLst>
              <a:ext uri="{FF2B5EF4-FFF2-40B4-BE49-F238E27FC236}">
                <a16:creationId xmlns:a16="http://schemas.microsoft.com/office/drawing/2014/main" id="{9A6A8D5B-D76A-D766-AF6F-114B76D9B7D6}"/>
              </a:ext>
            </a:extLst>
          </p:cNvPr>
          <p:cNvSpPr/>
          <p:nvPr/>
        </p:nvSpPr>
        <p:spPr>
          <a:xfrm>
            <a:off x="808063" y="1887717"/>
            <a:ext cx="2366127" cy="3082565"/>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LID4096" sz="1400"/>
          </a:p>
        </p:txBody>
      </p:sp>
      <p:sp>
        <p:nvSpPr>
          <p:cNvPr id="20" name="Rectangle 19">
            <a:extLst>
              <a:ext uri="{FF2B5EF4-FFF2-40B4-BE49-F238E27FC236}">
                <a16:creationId xmlns:a16="http://schemas.microsoft.com/office/drawing/2014/main" id="{A3A4565B-0C2D-B53A-B1CC-7D8BCC36D77D}"/>
              </a:ext>
            </a:extLst>
          </p:cNvPr>
          <p:cNvSpPr/>
          <p:nvPr/>
        </p:nvSpPr>
        <p:spPr>
          <a:xfrm>
            <a:off x="3459435" y="1887717"/>
            <a:ext cx="2366127" cy="3082565"/>
          </a:xfrm>
          <a:prstGeom prst="rect">
            <a:avLst/>
          </a:prstGeom>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LID4096" sz="1400"/>
          </a:p>
        </p:txBody>
      </p:sp>
      <p:sp>
        <p:nvSpPr>
          <p:cNvPr id="21" name="TextBox 20">
            <a:extLst>
              <a:ext uri="{FF2B5EF4-FFF2-40B4-BE49-F238E27FC236}">
                <a16:creationId xmlns:a16="http://schemas.microsoft.com/office/drawing/2014/main" id="{16870F4D-2779-7275-F18B-1B5CFB2C96E2}"/>
              </a:ext>
            </a:extLst>
          </p:cNvPr>
          <p:cNvSpPr txBox="1"/>
          <p:nvPr/>
        </p:nvSpPr>
        <p:spPr>
          <a:xfrm>
            <a:off x="1555750" y="4209595"/>
            <a:ext cx="870752" cy="584775"/>
          </a:xfrm>
          <a:prstGeom prst="rect">
            <a:avLst/>
          </a:prstGeom>
          <a:noFill/>
        </p:spPr>
        <p:txBody>
          <a:bodyPr wrap="none" rtlCol="0">
            <a:spAutoFit/>
          </a:bodyPr>
          <a:lstStyle/>
          <a:p>
            <a:pPr algn="ctr"/>
            <a:r>
              <a:rPr lang="fr-BE" sz="1600" dirty="0" err="1"/>
              <a:t>TOXIC</a:t>
            </a:r>
            <a:endParaRPr lang="fr-BE" sz="1600" dirty="0"/>
          </a:p>
          <a:p>
            <a:pPr algn="ctr"/>
            <a:r>
              <a:rPr lang="fr-BE" sz="1600" dirty="0"/>
              <a:t>MODEL</a:t>
            </a:r>
            <a:endParaRPr lang="LID4096" sz="1600" dirty="0" err="1"/>
          </a:p>
        </p:txBody>
      </p:sp>
      <p:sp>
        <p:nvSpPr>
          <p:cNvPr id="22" name="TextBox 21">
            <a:extLst>
              <a:ext uri="{FF2B5EF4-FFF2-40B4-BE49-F238E27FC236}">
                <a16:creationId xmlns:a16="http://schemas.microsoft.com/office/drawing/2014/main" id="{3C7D39E9-C14C-CAC6-DB1A-FC4C48D4B283}"/>
              </a:ext>
            </a:extLst>
          </p:cNvPr>
          <p:cNvSpPr txBox="1"/>
          <p:nvPr/>
        </p:nvSpPr>
        <p:spPr>
          <a:xfrm>
            <a:off x="3961869" y="4209594"/>
            <a:ext cx="1361270" cy="584775"/>
          </a:xfrm>
          <a:prstGeom prst="rect">
            <a:avLst/>
          </a:prstGeom>
          <a:noFill/>
        </p:spPr>
        <p:txBody>
          <a:bodyPr wrap="none" rtlCol="0">
            <a:spAutoFit/>
          </a:bodyPr>
          <a:lstStyle/>
          <a:p>
            <a:pPr algn="ctr"/>
            <a:r>
              <a:rPr lang="fr-BE" sz="1600" dirty="0" err="1"/>
              <a:t>EXTERNAL</a:t>
            </a:r>
            <a:endParaRPr lang="fr-BE" sz="1600" dirty="0"/>
          </a:p>
          <a:p>
            <a:pPr algn="ctr"/>
            <a:r>
              <a:rPr lang="fr-BE" sz="1600" dirty="0" err="1"/>
              <a:t>DEVELOPERS</a:t>
            </a:r>
            <a:endParaRPr lang="LID4096" sz="1600" dirty="0" err="1"/>
          </a:p>
        </p:txBody>
      </p:sp>
      <p:sp>
        <p:nvSpPr>
          <p:cNvPr id="24" name="Rectangle 23">
            <a:extLst>
              <a:ext uri="{FF2B5EF4-FFF2-40B4-BE49-F238E27FC236}">
                <a16:creationId xmlns:a16="http://schemas.microsoft.com/office/drawing/2014/main" id="{8F29BD74-978D-09F7-D79D-74BFE415F0BE}"/>
              </a:ext>
            </a:extLst>
          </p:cNvPr>
          <p:cNvSpPr/>
          <p:nvPr/>
        </p:nvSpPr>
        <p:spPr>
          <a:xfrm>
            <a:off x="6110807" y="1887717"/>
            <a:ext cx="2366127" cy="3082565"/>
          </a:xfrm>
          <a:prstGeom prst="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LID4096" sz="1400"/>
          </a:p>
        </p:txBody>
      </p:sp>
      <p:sp>
        <p:nvSpPr>
          <p:cNvPr id="25" name="TextBox 24">
            <a:extLst>
              <a:ext uri="{FF2B5EF4-FFF2-40B4-BE49-F238E27FC236}">
                <a16:creationId xmlns:a16="http://schemas.microsoft.com/office/drawing/2014/main" id="{8BED5711-54D7-7E06-6483-4DD762B916E0}"/>
              </a:ext>
            </a:extLst>
          </p:cNvPr>
          <p:cNvSpPr txBox="1"/>
          <p:nvPr/>
        </p:nvSpPr>
        <p:spPr>
          <a:xfrm>
            <a:off x="6320373" y="4209594"/>
            <a:ext cx="1947007" cy="584775"/>
          </a:xfrm>
          <a:prstGeom prst="rect">
            <a:avLst/>
          </a:prstGeom>
          <a:noFill/>
        </p:spPr>
        <p:txBody>
          <a:bodyPr wrap="none" rtlCol="0">
            <a:spAutoFit/>
          </a:bodyPr>
          <a:lstStyle/>
          <a:p>
            <a:pPr algn="ctr"/>
            <a:r>
              <a:rPr lang="fr-BE" sz="1600" dirty="0"/>
              <a:t>COMMUNICATION</a:t>
            </a:r>
          </a:p>
          <a:p>
            <a:pPr algn="ctr"/>
            <a:r>
              <a:rPr lang="fr-BE" sz="1600" dirty="0"/>
              <a:t>CHANNELS</a:t>
            </a:r>
            <a:endParaRPr lang="LID4096" sz="1600" dirty="0" err="1"/>
          </a:p>
        </p:txBody>
      </p:sp>
      <p:pic>
        <p:nvPicPr>
          <p:cNvPr id="27" name="Picture 26" descr="A picture containing clipart, sketch, drawing, illustration&#10;&#10;Description automatically generated">
            <a:extLst>
              <a:ext uri="{FF2B5EF4-FFF2-40B4-BE49-F238E27FC236}">
                <a16:creationId xmlns:a16="http://schemas.microsoft.com/office/drawing/2014/main" id="{5C3E65B3-32DA-33BE-51B2-909ADF9ADF7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83329" y="2261886"/>
            <a:ext cx="1429453" cy="1501395"/>
          </a:xfrm>
          <a:prstGeom prst="rect">
            <a:avLst/>
          </a:prstGeom>
        </p:spPr>
      </p:pic>
      <p:sp>
        <p:nvSpPr>
          <p:cNvPr id="28" name="Rectangle 27">
            <a:extLst>
              <a:ext uri="{FF2B5EF4-FFF2-40B4-BE49-F238E27FC236}">
                <a16:creationId xmlns:a16="http://schemas.microsoft.com/office/drawing/2014/main" id="{29E866D7-BD1A-F8A1-4846-37584C974D1E}"/>
              </a:ext>
            </a:extLst>
          </p:cNvPr>
          <p:cNvSpPr/>
          <p:nvPr/>
        </p:nvSpPr>
        <p:spPr>
          <a:xfrm>
            <a:off x="8762179" y="1887717"/>
            <a:ext cx="2366127" cy="3082565"/>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LID4096" sz="1400"/>
          </a:p>
        </p:txBody>
      </p:sp>
      <p:sp>
        <p:nvSpPr>
          <p:cNvPr id="29" name="TextBox 28">
            <a:extLst>
              <a:ext uri="{FF2B5EF4-FFF2-40B4-BE49-F238E27FC236}">
                <a16:creationId xmlns:a16="http://schemas.microsoft.com/office/drawing/2014/main" id="{F541A5E0-AAD1-6F9D-B4D8-37ADA0E3CDB2}"/>
              </a:ext>
            </a:extLst>
          </p:cNvPr>
          <p:cNvSpPr txBox="1"/>
          <p:nvPr/>
        </p:nvSpPr>
        <p:spPr>
          <a:xfrm>
            <a:off x="9109126" y="4209594"/>
            <a:ext cx="1672254" cy="584775"/>
          </a:xfrm>
          <a:prstGeom prst="rect">
            <a:avLst/>
          </a:prstGeom>
          <a:noFill/>
        </p:spPr>
        <p:txBody>
          <a:bodyPr wrap="none" rtlCol="0">
            <a:spAutoFit/>
          </a:bodyPr>
          <a:lstStyle/>
          <a:p>
            <a:pPr algn="ctr"/>
            <a:r>
              <a:rPr lang="fr-BE" sz="1600" dirty="0" err="1"/>
              <a:t>CONTINUOUS</a:t>
            </a:r>
            <a:endParaRPr lang="fr-BE" sz="1600" dirty="0"/>
          </a:p>
          <a:p>
            <a:pPr algn="ctr"/>
            <a:r>
              <a:rPr lang="fr-BE" sz="1600" dirty="0"/>
              <a:t>CHANGEMENTS</a:t>
            </a:r>
            <a:endParaRPr lang="LID4096" sz="1600" dirty="0" err="1"/>
          </a:p>
        </p:txBody>
      </p:sp>
      <p:pic>
        <p:nvPicPr>
          <p:cNvPr id="32" name="Picture 31" descr="A picture containing sketch, clipart, drawing, circle&#10;&#10;Description automatically generated">
            <a:extLst>
              <a:ext uri="{FF2B5EF4-FFF2-40B4-BE49-F238E27FC236}">
                <a16:creationId xmlns:a16="http://schemas.microsoft.com/office/drawing/2014/main" id="{792576C8-1EEB-5989-798F-4761EBE646C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917916" y="2123387"/>
            <a:ext cx="2063631" cy="2063631"/>
          </a:xfrm>
          <a:prstGeom prst="rect">
            <a:avLst/>
          </a:prstGeom>
        </p:spPr>
      </p:pic>
    </p:spTree>
    <p:extLst>
      <p:ext uri="{BB962C8B-B14F-4D97-AF65-F5344CB8AC3E}">
        <p14:creationId xmlns:p14="http://schemas.microsoft.com/office/powerpoint/2010/main" val="345376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hidden="1">
            <a:extLst>
              <a:ext uri="{FF2B5EF4-FFF2-40B4-BE49-F238E27FC236}">
                <a16:creationId xmlns:a16="http://schemas.microsoft.com/office/drawing/2014/main" id="{FFF9CA30-E3C5-4BD3-A7F0-78E7637F7316}"/>
              </a:ext>
            </a:extLst>
          </p:cNvPr>
          <p:cNvSpPr>
            <a:spLocks noGrp="1"/>
          </p:cNvSpPr>
          <p:nvPr>
            <p:ph type="sldNum" sz="quarter" idx="4294967295"/>
          </p:nvPr>
        </p:nvSpPr>
        <p:spPr>
          <a:xfrm>
            <a:off x="0" y="0"/>
            <a:ext cx="0" cy="0"/>
          </a:xfrm>
        </p:spPr>
        <p:txBody>
          <a:bodyPr/>
          <a:lstStyle/>
          <a:p>
            <a:pPr defTabSz="1219170">
              <a:spcAft>
                <a:spcPts val="300"/>
              </a:spcAft>
              <a:defRPr/>
            </a:pPr>
            <a:fld id="{8836216C-5BC3-7C44-80F8-E30864FFC228}" type="slidenum">
              <a:rPr lang="en-US" sz="2400">
                <a:solidFill>
                  <a:prstClr val="black"/>
                </a:solidFill>
                <a:latin typeface="Trebuchet MS" panose="020B0603020202020204"/>
              </a:rPr>
              <a:pPr defTabSz="1219170">
                <a:spcAft>
                  <a:spcPts val="300"/>
                </a:spcAft>
                <a:defRPr/>
              </a:pPr>
              <a:t>32</a:t>
            </a:fld>
            <a:endParaRPr lang="en-US" sz="2400">
              <a:solidFill>
                <a:prstClr val="black"/>
              </a:solidFill>
              <a:latin typeface="Trebuchet MS" panose="020B0603020202020204"/>
            </a:endParaRPr>
          </a:p>
        </p:txBody>
      </p:sp>
      <p:pic>
        <p:nvPicPr>
          <p:cNvPr id="6" name="Picture 5" descr="A picture containing screenshot&#10;&#10;Description automatically generated">
            <a:extLst>
              <a:ext uri="{FF2B5EF4-FFF2-40B4-BE49-F238E27FC236}">
                <a16:creationId xmlns:a16="http://schemas.microsoft.com/office/drawing/2014/main" id="{1653CF04-2C74-B8B3-656B-460B218DF7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3348" y="1965986"/>
            <a:ext cx="3947670" cy="2643222"/>
          </a:xfrm>
          <a:prstGeom prst="rect">
            <a:avLst/>
          </a:prstGeom>
        </p:spPr>
        <p:style>
          <a:lnRef idx="2">
            <a:schemeClr val="accent1"/>
          </a:lnRef>
          <a:fillRef idx="1">
            <a:schemeClr val="lt1"/>
          </a:fillRef>
          <a:effectRef idx="0">
            <a:schemeClr val="accent1"/>
          </a:effectRef>
          <a:fontRef idx="minor">
            <a:schemeClr val="dk1"/>
          </a:fontRef>
        </p:style>
      </p:pic>
      <p:sp>
        <p:nvSpPr>
          <p:cNvPr id="7" name="Title 1">
            <a:extLst>
              <a:ext uri="{FF2B5EF4-FFF2-40B4-BE49-F238E27FC236}">
                <a16:creationId xmlns:a16="http://schemas.microsoft.com/office/drawing/2014/main" id="{44DA0F79-4A66-CE13-7A42-C58A216B0DC1}"/>
              </a:ext>
            </a:extLst>
          </p:cNvPr>
          <p:cNvSpPr>
            <a:spLocks noGrp="1"/>
          </p:cNvSpPr>
          <p:nvPr>
            <p:ph type="title"/>
          </p:nvPr>
        </p:nvSpPr>
        <p:spPr>
          <a:xfrm>
            <a:off x="214175" y="346671"/>
            <a:ext cx="11671300" cy="543675"/>
          </a:xfrm>
        </p:spPr>
        <p:txBody>
          <a:bodyPr vert="horz" lIns="91440" tIns="45720" rIns="91440" bIns="45720" rtlCol="0" anchor="ctr">
            <a:normAutofit/>
          </a:bodyPr>
          <a:lstStyle/>
          <a:p>
            <a:pPr algn="ctr" defTabSz="914400">
              <a:lnSpc>
                <a:spcPct val="90000"/>
              </a:lnSpc>
            </a:pPr>
            <a:r>
              <a:rPr lang="en-US" sz="3200" dirty="0">
                <a:solidFill>
                  <a:schemeClr val="tx1">
                    <a:lumMod val="85000"/>
                    <a:lumOff val="15000"/>
                  </a:schemeClr>
                </a:solidFill>
                <a:latin typeface="+mj-lt"/>
                <a:cs typeface="+mj-cs"/>
              </a:rPr>
              <a:t>LARGE LANGUAGE MODELS: JUST A TOOL …</a:t>
            </a:r>
          </a:p>
        </p:txBody>
      </p:sp>
      <p:pic>
        <p:nvPicPr>
          <p:cNvPr id="2" name="Picture 1" descr="A picture containing text&#10;&#10;Description automatically generated">
            <a:extLst>
              <a:ext uri="{FF2B5EF4-FFF2-40B4-BE49-F238E27FC236}">
                <a16:creationId xmlns:a16="http://schemas.microsoft.com/office/drawing/2014/main" id="{EF719354-8469-FA39-27D0-B273D1A36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43728" y="1965985"/>
            <a:ext cx="2817119" cy="2643223"/>
          </a:xfrm>
          <a:prstGeom prst="rect">
            <a:avLst/>
          </a:prstGeom>
        </p:spPr>
        <p:style>
          <a:lnRef idx="2">
            <a:schemeClr val="accent4"/>
          </a:lnRef>
          <a:fillRef idx="1">
            <a:schemeClr val="lt1"/>
          </a:fillRef>
          <a:effectRef idx="0">
            <a:schemeClr val="accent4"/>
          </a:effectRef>
          <a:fontRef idx="minor">
            <a:schemeClr val="dk1"/>
          </a:fontRef>
        </p:style>
      </p:pic>
      <p:sp>
        <p:nvSpPr>
          <p:cNvPr id="5" name="TextBox 4">
            <a:extLst>
              <a:ext uri="{FF2B5EF4-FFF2-40B4-BE49-F238E27FC236}">
                <a16:creationId xmlns:a16="http://schemas.microsoft.com/office/drawing/2014/main" id="{3E17B83B-80C1-6BE1-5449-12F49219C211}"/>
              </a:ext>
            </a:extLst>
          </p:cNvPr>
          <p:cNvSpPr txBox="1"/>
          <p:nvPr/>
        </p:nvSpPr>
        <p:spPr>
          <a:xfrm>
            <a:off x="7694806" y="1965986"/>
            <a:ext cx="3959260" cy="264322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fontAlgn="base">
              <a:lnSpc>
                <a:spcPct val="150000"/>
              </a:lnSpc>
            </a:pPr>
            <a:r>
              <a:rPr lang="en-GB" sz="1400" b="0" i="0" u="sng" dirty="0" err="1">
                <a:effectLst/>
                <a:latin typeface="IBMPlexSans"/>
              </a:rPr>
              <a:t>SoulmateAI</a:t>
            </a:r>
            <a:endParaRPr lang="en-GB" sz="1400" b="1" u="sng" dirty="0">
              <a:latin typeface="inherit"/>
            </a:endParaRPr>
          </a:p>
          <a:p>
            <a:pPr fontAlgn="base">
              <a:lnSpc>
                <a:spcPct val="150000"/>
              </a:lnSpc>
            </a:pPr>
            <a:r>
              <a:rPr lang="en-GB" sz="1400" b="1" dirty="0">
                <a:effectLst/>
                <a:latin typeface="inherit"/>
              </a:rPr>
              <a:t>The beginning of memory system implementation. The focus of this will, at first, be short-term memory. That is, allow your Soulmates to better capture what you are doing/talking about. Allow them to remember this 1-2 days afterwards, but not longer than that. Enforce context-retention so that Soulmates do not lose track of the topic. </a:t>
            </a:r>
            <a:endParaRPr lang="LID4096" sz="1400" dirty="0"/>
          </a:p>
        </p:txBody>
      </p:sp>
      <p:sp>
        <p:nvSpPr>
          <p:cNvPr id="8" name="TextBox 7">
            <a:extLst>
              <a:ext uri="{FF2B5EF4-FFF2-40B4-BE49-F238E27FC236}">
                <a16:creationId xmlns:a16="http://schemas.microsoft.com/office/drawing/2014/main" id="{379D9E45-31E1-C93A-2C2D-8FFD9236D779}"/>
              </a:ext>
            </a:extLst>
          </p:cNvPr>
          <p:cNvSpPr txBox="1"/>
          <p:nvPr/>
        </p:nvSpPr>
        <p:spPr>
          <a:xfrm>
            <a:off x="628531" y="4679532"/>
            <a:ext cx="3932487" cy="369332"/>
          </a:xfrm>
          <a:prstGeom prst="rect">
            <a:avLst/>
          </a:prstGeom>
          <a:noFill/>
        </p:spPr>
        <p:txBody>
          <a:bodyPr wrap="none" rtlCol="0">
            <a:spAutoFit/>
          </a:bodyPr>
          <a:lstStyle/>
          <a:p>
            <a:pPr algn="ctr"/>
            <a:r>
              <a:rPr lang="fr-BE" dirty="0"/>
              <a:t>Maths </a:t>
            </a:r>
            <a:r>
              <a:rPr lang="fr-BE" dirty="0" err="1"/>
              <a:t>with</a:t>
            </a:r>
            <a:r>
              <a:rPr lang="fr-BE" dirty="0"/>
              <a:t> no </a:t>
            </a:r>
            <a:r>
              <a:rPr lang="fr-BE" dirty="0" err="1"/>
              <a:t>understanding</a:t>
            </a:r>
            <a:r>
              <a:rPr lang="fr-BE" dirty="0"/>
              <a:t> of </a:t>
            </a:r>
            <a:r>
              <a:rPr lang="fr-BE" dirty="0" err="1"/>
              <a:t>context</a:t>
            </a:r>
            <a:endParaRPr lang="LID4096" dirty="0" err="1"/>
          </a:p>
        </p:txBody>
      </p:sp>
      <p:sp>
        <p:nvSpPr>
          <p:cNvPr id="10" name="TextBox 9">
            <a:extLst>
              <a:ext uri="{FF2B5EF4-FFF2-40B4-BE49-F238E27FC236}">
                <a16:creationId xmlns:a16="http://schemas.microsoft.com/office/drawing/2014/main" id="{38AFBB8B-0D46-4366-D351-66E413840FB5}"/>
              </a:ext>
            </a:extLst>
          </p:cNvPr>
          <p:cNvSpPr txBox="1"/>
          <p:nvPr/>
        </p:nvSpPr>
        <p:spPr>
          <a:xfrm>
            <a:off x="5074590" y="4679532"/>
            <a:ext cx="2155398" cy="369332"/>
          </a:xfrm>
          <a:prstGeom prst="rect">
            <a:avLst/>
          </a:prstGeom>
          <a:noFill/>
        </p:spPr>
        <p:txBody>
          <a:bodyPr wrap="none" rtlCol="0">
            <a:spAutoFit/>
          </a:bodyPr>
          <a:lstStyle/>
          <a:p>
            <a:pPr algn="ctr"/>
            <a:r>
              <a:rPr lang="fr-BE" dirty="0" err="1"/>
              <a:t>Technical</a:t>
            </a:r>
            <a:r>
              <a:rPr lang="fr-BE" dirty="0"/>
              <a:t> </a:t>
            </a:r>
            <a:r>
              <a:rPr lang="fr-BE" dirty="0" err="1"/>
              <a:t>parameters</a:t>
            </a:r>
            <a:endParaRPr lang="LID4096" dirty="0" err="1"/>
          </a:p>
        </p:txBody>
      </p:sp>
      <p:sp>
        <p:nvSpPr>
          <p:cNvPr id="11" name="TextBox 10">
            <a:extLst>
              <a:ext uri="{FF2B5EF4-FFF2-40B4-BE49-F238E27FC236}">
                <a16:creationId xmlns:a16="http://schemas.microsoft.com/office/drawing/2014/main" id="{1E1DADCA-7D99-6E54-5735-426EF96A74E7}"/>
              </a:ext>
            </a:extLst>
          </p:cNvPr>
          <p:cNvSpPr txBox="1"/>
          <p:nvPr/>
        </p:nvSpPr>
        <p:spPr>
          <a:xfrm>
            <a:off x="9000792" y="4679532"/>
            <a:ext cx="1347292" cy="369332"/>
          </a:xfrm>
          <a:prstGeom prst="rect">
            <a:avLst/>
          </a:prstGeom>
          <a:noFill/>
        </p:spPr>
        <p:txBody>
          <a:bodyPr wrap="none" rtlCol="0">
            <a:spAutoFit/>
          </a:bodyPr>
          <a:lstStyle/>
          <a:p>
            <a:pPr algn="ctr"/>
            <a:r>
              <a:rPr lang="fr-BE" dirty="0"/>
              <a:t>No memory</a:t>
            </a:r>
            <a:endParaRPr lang="LID4096" dirty="0" err="1"/>
          </a:p>
        </p:txBody>
      </p:sp>
      <p:sp>
        <p:nvSpPr>
          <p:cNvPr id="15" name="TextBox 14">
            <a:extLst>
              <a:ext uri="{FF2B5EF4-FFF2-40B4-BE49-F238E27FC236}">
                <a16:creationId xmlns:a16="http://schemas.microsoft.com/office/drawing/2014/main" id="{587D983D-3B8C-EE9C-BD33-42B769C73EAA}"/>
              </a:ext>
            </a:extLst>
          </p:cNvPr>
          <p:cNvSpPr txBox="1"/>
          <p:nvPr/>
        </p:nvSpPr>
        <p:spPr>
          <a:xfrm>
            <a:off x="11018229" y="6540701"/>
            <a:ext cx="529953" cy="276999"/>
          </a:xfrm>
          <a:prstGeom prst="rect">
            <a:avLst/>
          </a:prstGeom>
          <a:noFill/>
        </p:spPr>
        <p:txBody>
          <a:bodyPr wrap="none" rtlCol="0">
            <a:spAutoFit/>
          </a:bodyPr>
          <a:lstStyle/>
          <a:p>
            <a:pPr algn="ctr"/>
            <a:r>
              <a:rPr lang="fr-BE" sz="1200" dirty="0"/>
              <a:t>* ALL</a:t>
            </a:r>
            <a:endParaRPr lang="LID4096" sz="1200" dirty="0" err="1"/>
          </a:p>
        </p:txBody>
      </p:sp>
    </p:spTree>
    <p:extLst>
      <p:ext uri="{BB962C8B-B14F-4D97-AF65-F5344CB8AC3E}">
        <p14:creationId xmlns:p14="http://schemas.microsoft.com/office/powerpoint/2010/main" val="2034519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6D261-D5CD-ED00-3C40-3BC1155742AA}"/>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sz="3200" dirty="0">
                <a:solidFill>
                  <a:schemeClr val="tx1">
                    <a:lumMod val="85000"/>
                    <a:lumOff val="15000"/>
                  </a:schemeClr>
                </a:solidFill>
                <a:latin typeface="+mj-lt"/>
                <a:cs typeface="+mj-cs"/>
              </a:rPr>
              <a:t>NEED FOR </a:t>
            </a:r>
            <a:r>
              <a:rPr lang="en-US" sz="3200" dirty="0" err="1">
                <a:solidFill>
                  <a:schemeClr val="tx1">
                    <a:lumMod val="85000"/>
                    <a:lumOff val="15000"/>
                  </a:schemeClr>
                </a:solidFill>
                <a:latin typeface="+mj-lt"/>
                <a:cs typeface="+mj-cs"/>
              </a:rPr>
              <a:t>SENSIBILISATION</a:t>
            </a:r>
            <a:r>
              <a:rPr lang="en-US" sz="3200" dirty="0">
                <a:solidFill>
                  <a:schemeClr val="tx1">
                    <a:lumMod val="85000"/>
                    <a:lumOff val="15000"/>
                  </a:schemeClr>
                </a:solidFill>
                <a:latin typeface="+mj-lt"/>
                <a:cs typeface="+mj-cs"/>
              </a:rPr>
              <a:t> IS CLEAR</a:t>
            </a:r>
          </a:p>
        </p:txBody>
      </p:sp>
      <p:sp>
        <p:nvSpPr>
          <p:cNvPr id="3" name="TextBox 2">
            <a:extLst>
              <a:ext uri="{FF2B5EF4-FFF2-40B4-BE49-F238E27FC236}">
                <a16:creationId xmlns:a16="http://schemas.microsoft.com/office/drawing/2014/main" id="{80019FBB-EB6D-AC24-1222-1B9A49D7B8F1}"/>
              </a:ext>
            </a:extLst>
          </p:cNvPr>
          <p:cNvSpPr txBox="1"/>
          <p:nvPr/>
        </p:nvSpPr>
        <p:spPr>
          <a:xfrm>
            <a:off x="10652796" y="6478879"/>
            <a:ext cx="153920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Gill Sans MT" panose="020B0502020104020203"/>
                <a:ea typeface="+mn-ea"/>
                <a:cs typeface="+mn-cs"/>
              </a:rPr>
              <a:t>@GMDEKETELAERE</a:t>
            </a:r>
            <a:endParaRPr kumimoji="0" lang="en-US" sz="1200" b="0" i="0" u="none" strike="noStrike" kern="1200" cap="none" spc="0" normalizeH="0" baseline="0" noProof="0" dirty="0" err="1">
              <a:ln>
                <a:noFill/>
              </a:ln>
              <a:solidFill>
                <a:prstClr val="white"/>
              </a:solidFill>
              <a:effectLst/>
              <a:uLnTx/>
              <a:uFillTx/>
              <a:latin typeface="Gill Sans MT" panose="020B0502020104020203"/>
              <a:ea typeface="+mn-ea"/>
              <a:cs typeface="+mn-cs"/>
            </a:endParaRPr>
          </a:p>
        </p:txBody>
      </p:sp>
      <p:pic>
        <p:nvPicPr>
          <p:cNvPr id="6" name="Picture 5" descr="A person looking out of a car window&#10;&#10;Description automatically generated with low confidence">
            <a:extLst>
              <a:ext uri="{FF2B5EF4-FFF2-40B4-BE49-F238E27FC236}">
                <a16:creationId xmlns:a16="http://schemas.microsoft.com/office/drawing/2014/main" id="{2083F8CF-BD89-0FC6-ADC5-726471A37B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848" y="1166349"/>
            <a:ext cx="4341631" cy="3624726"/>
          </a:xfrm>
          <a:prstGeom prst="rect">
            <a:avLst/>
          </a:prstGeom>
        </p:spPr>
        <p:style>
          <a:lnRef idx="2">
            <a:schemeClr val="accent1"/>
          </a:lnRef>
          <a:fillRef idx="1">
            <a:schemeClr val="lt1"/>
          </a:fillRef>
          <a:effectRef idx="0">
            <a:schemeClr val="accent1"/>
          </a:effectRef>
          <a:fontRef idx="minor">
            <a:schemeClr val="dk1"/>
          </a:fontRef>
        </p:style>
      </p:pic>
      <p:sp>
        <p:nvSpPr>
          <p:cNvPr id="4" name="TextBox 3">
            <a:extLst>
              <a:ext uri="{FF2B5EF4-FFF2-40B4-BE49-F238E27FC236}">
                <a16:creationId xmlns:a16="http://schemas.microsoft.com/office/drawing/2014/main" id="{0A478BE3-E11A-6314-DC5E-8F21AE3105C6}"/>
              </a:ext>
            </a:extLst>
          </p:cNvPr>
          <p:cNvSpPr txBox="1"/>
          <p:nvPr/>
        </p:nvSpPr>
        <p:spPr>
          <a:xfrm>
            <a:off x="2170815" y="2466975"/>
            <a:ext cx="9411337" cy="393229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nSpc>
                <a:spcPct val="150000"/>
              </a:lnSpc>
            </a:pPr>
            <a:r>
              <a:rPr lang="en-GB" sz="1400" dirty="0">
                <a:hlinkClick r:id="rId3"/>
              </a:rPr>
              <a:t>I tried the </a:t>
            </a:r>
            <a:r>
              <a:rPr lang="en-GB" sz="1400" dirty="0" err="1">
                <a:hlinkClick r:id="rId3"/>
              </a:rPr>
              <a:t>Replika</a:t>
            </a:r>
            <a:r>
              <a:rPr lang="en-GB" sz="1400" dirty="0">
                <a:hlinkClick r:id="rId3"/>
              </a:rPr>
              <a:t> AI companion and can see why users are falling hard. The app raises serious ethical questions (</a:t>
            </a:r>
            <a:r>
              <a:rPr lang="en-GB" sz="1400" dirty="0" err="1">
                <a:hlinkClick r:id="rId3"/>
              </a:rPr>
              <a:t>theconversation.com</a:t>
            </a:r>
            <a:r>
              <a:rPr lang="en-GB" sz="1400" dirty="0">
                <a:hlinkClick r:id="rId3"/>
              </a:rPr>
              <a:t>)</a:t>
            </a:r>
            <a:endParaRPr lang="en-GB" sz="1400" dirty="0"/>
          </a:p>
          <a:p>
            <a:pPr>
              <a:lnSpc>
                <a:spcPct val="150000"/>
              </a:lnSpc>
            </a:pPr>
            <a:r>
              <a:rPr lang="en-GB" sz="1400" dirty="0">
                <a:hlinkClick r:id="rId4"/>
              </a:rPr>
              <a:t>(6) AI-Based "Companions"​ Like </a:t>
            </a:r>
            <a:r>
              <a:rPr lang="en-GB" sz="1400" dirty="0" err="1">
                <a:hlinkClick r:id="rId4"/>
              </a:rPr>
              <a:t>Replika</a:t>
            </a:r>
            <a:r>
              <a:rPr lang="en-GB" sz="1400" dirty="0">
                <a:hlinkClick r:id="rId4"/>
              </a:rPr>
              <a:t> Are Harmful to Privacy And Should Be Regulated (</a:t>
            </a:r>
            <a:r>
              <a:rPr lang="en-GB" sz="1400" dirty="0" err="1">
                <a:hlinkClick r:id="rId4"/>
              </a:rPr>
              <a:t>theprivacywhisperer.com</a:t>
            </a:r>
            <a:r>
              <a:rPr lang="en-GB" sz="1400" dirty="0">
                <a:hlinkClick r:id="rId4"/>
              </a:rPr>
              <a:t>)</a:t>
            </a:r>
            <a:endParaRPr lang="en-GB" sz="1400" dirty="0"/>
          </a:p>
          <a:p>
            <a:pPr>
              <a:lnSpc>
                <a:spcPct val="150000"/>
              </a:lnSpc>
            </a:pPr>
            <a:r>
              <a:rPr lang="en-GB" sz="1400" dirty="0">
                <a:hlinkClick r:id="rId5"/>
              </a:rPr>
              <a:t>My Weekend With an Emotional Support A.I. Companion - The New York Times (</a:t>
            </a:r>
            <a:r>
              <a:rPr lang="en-GB" sz="1400" dirty="0" err="1">
                <a:hlinkClick r:id="rId5"/>
              </a:rPr>
              <a:t>nytimes.com</a:t>
            </a:r>
            <a:r>
              <a:rPr lang="en-GB" sz="1400" dirty="0">
                <a:hlinkClick r:id="rId5"/>
              </a:rPr>
              <a:t>)</a:t>
            </a:r>
            <a:endParaRPr lang="en-GB" sz="1400" dirty="0"/>
          </a:p>
          <a:p>
            <a:pPr>
              <a:lnSpc>
                <a:spcPct val="150000"/>
              </a:lnSpc>
            </a:pPr>
            <a:r>
              <a:rPr lang="en-GB" sz="1400" dirty="0">
                <a:hlinkClick r:id="rId6"/>
              </a:rPr>
              <a:t>They fell in love with the </a:t>
            </a:r>
            <a:r>
              <a:rPr lang="en-GB" sz="1400" dirty="0" err="1">
                <a:hlinkClick r:id="rId6"/>
              </a:rPr>
              <a:t>Replika</a:t>
            </a:r>
            <a:r>
              <a:rPr lang="en-GB" sz="1400" dirty="0">
                <a:hlinkClick r:id="rId6"/>
              </a:rPr>
              <a:t> AI chatbot. A policy update left them heartbroken - The Globe and Mail</a:t>
            </a:r>
            <a:endParaRPr lang="en-GB" sz="1400" dirty="0"/>
          </a:p>
          <a:p>
            <a:pPr>
              <a:lnSpc>
                <a:spcPct val="150000"/>
              </a:lnSpc>
            </a:pPr>
            <a:r>
              <a:rPr lang="en-GB" sz="1400" dirty="0">
                <a:hlinkClick r:id="rId7"/>
              </a:rPr>
              <a:t>Dating AI Chatbot Companions Carries Emotional and Privacy Risks – Rolling Stone</a:t>
            </a:r>
            <a:endParaRPr lang="en-GB" sz="1400" dirty="0"/>
          </a:p>
          <a:p>
            <a:pPr>
              <a:lnSpc>
                <a:spcPct val="150000"/>
              </a:lnSpc>
            </a:pPr>
            <a:r>
              <a:rPr lang="en-GB" sz="1400" dirty="0">
                <a:hlinkClick r:id="rId8"/>
              </a:rPr>
              <a:t>Chatbots and the loneliness epidemic: When AI is more than just a friend (</a:t>
            </a:r>
            <a:r>
              <a:rPr lang="en-GB" sz="1400" dirty="0" err="1">
                <a:hlinkClick r:id="rId8"/>
              </a:rPr>
              <a:t>inverse.com</a:t>
            </a:r>
            <a:r>
              <a:rPr lang="en-GB" sz="1400" dirty="0">
                <a:hlinkClick r:id="rId8"/>
              </a:rPr>
              <a:t>)</a:t>
            </a:r>
            <a:br>
              <a:rPr lang="en-GB" sz="1400" dirty="0"/>
            </a:br>
            <a:r>
              <a:rPr lang="en-GB" sz="1400" dirty="0">
                <a:hlinkClick r:id="rId9"/>
              </a:rPr>
              <a:t>Men Are Creating AI Girlfriends and Then Verbally Abusing Them (</a:t>
            </a:r>
            <a:r>
              <a:rPr lang="en-GB" sz="1400" dirty="0" err="1">
                <a:hlinkClick r:id="rId9"/>
              </a:rPr>
              <a:t>futurism.com</a:t>
            </a:r>
            <a:r>
              <a:rPr lang="en-GB" sz="1400" dirty="0">
                <a:hlinkClick r:id="rId9"/>
              </a:rPr>
              <a:t>)</a:t>
            </a:r>
            <a:endParaRPr lang="en-GB" sz="1400" dirty="0"/>
          </a:p>
          <a:p>
            <a:pPr>
              <a:lnSpc>
                <a:spcPct val="150000"/>
              </a:lnSpc>
            </a:pPr>
            <a:r>
              <a:rPr lang="en-GB" sz="1400" dirty="0">
                <a:hlinkClick r:id="rId10"/>
              </a:rPr>
              <a:t>This 'Companion' AI Chatbot Convinced Me to Find a Therapist (</a:t>
            </a:r>
            <a:r>
              <a:rPr lang="en-GB" sz="1400" dirty="0" err="1">
                <a:hlinkClick r:id="rId10"/>
              </a:rPr>
              <a:t>gizmodo.com</a:t>
            </a:r>
            <a:r>
              <a:rPr lang="en-GB" sz="1400" dirty="0">
                <a:hlinkClick r:id="rId10"/>
              </a:rPr>
              <a:t>)</a:t>
            </a:r>
            <a:endParaRPr lang="en-GB" sz="1400" dirty="0"/>
          </a:p>
          <a:p>
            <a:pPr>
              <a:lnSpc>
                <a:spcPct val="150000"/>
              </a:lnSpc>
            </a:pPr>
            <a:r>
              <a:rPr lang="en-GB" sz="1400" dirty="0">
                <a:hlinkClick r:id="rId11"/>
              </a:rPr>
              <a:t>Inflection's new A.I. chatbot, Pi, is a good listener. But it can't do much else | Fortune</a:t>
            </a:r>
            <a:endParaRPr lang="en-GB" sz="1400" dirty="0"/>
          </a:p>
          <a:p>
            <a:pPr>
              <a:lnSpc>
                <a:spcPct val="150000"/>
              </a:lnSpc>
            </a:pPr>
            <a:r>
              <a:rPr lang="en-GB" sz="1400" dirty="0">
                <a:hlinkClick r:id="rId12"/>
              </a:rPr>
              <a:t>What happens when your AI chatbot stops loving you back? | Reuters</a:t>
            </a:r>
            <a:endParaRPr lang="en-GB" sz="1400" dirty="0"/>
          </a:p>
          <a:p>
            <a:pPr>
              <a:lnSpc>
                <a:spcPct val="150000"/>
              </a:lnSpc>
            </a:pPr>
            <a:r>
              <a:rPr lang="nl-NL" sz="1400" dirty="0">
                <a:solidFill>
                  <a:schemeClr val="accent1"/>
                </a:solidFill>
                <a:hlinkClick r:id="rId13">
                  <a:extLst>
                    <a:ext uri="{A12FA001-AC4F-418D-AE19-62706E023703}">
                      <ahyp:hlinkClr xmlns:ahyp="http://schemas.microsoft.com/office/drawing/2018/hyperlinkcolor" val="tx"/>
                    </a:ext>
                  </a:extLst>
                </a:hlinkClick>
              </a:rPr>
              <a:t>Verliefd op AI: ‘Het doet er niet toe dat er geen mens achter zit, de gevoelens zijn echt’ | De Tijd</a:t>
            </a:r>
            <a:r>
              <a:rPr lang="en-GB" sz="1400" dirty="0">
                <a:solidFill>
                  <a:schemeClr val="accent1"/>
                </a:solidFill>
              </a:rPr>
              <a:t> (Dutch)</a:t>
            </a:r>
            <a:endParaRPr lang="LID4096" sz="1400" dirty="0" err="1">
              <a:solidFill>
                <a:schemeClr val="accent1"/>
              </a:solidFill>
            </a:endParaRPr>
          </a:p>
        </p:txBody>
      </p:sp>
      <p:sp>
        <p:nvSpPr>
          <p:cNvPr id="5" name="TextBox 4">
            <a:extLst>
              <a:ext uri="{FF2B5EF4-FFF2-40B4-BE49-F238E27FC236}">
                <a16:creationId xmlns:a16="http://schemas.microsoft.com/office/drawing/2014/main" id="{6C9800FC-316D-CF1E-008A-516FA0601924}"/>
              </a:ext>
            </a:extLst>
          </p:cNvPr>
          <p:cNvSpPr txBox="1"/>
          <p:nvPr/>
        </p:nvSpPr>
        <p:spPr>
          <a:xfrm>
            <a:off x="11018229" y="6540701"/>
            <a:ext cx="529953" cy="276999"/>
          </a:xfrm>
          <a:prstGeom prst="rect">
            <a:avLst/>
          </a:prstGeom>
          <a:noFill/>
        </p:spPr>
        <p:txBody>
          <a:bodyPr wrap="none" rtlCol="0">
            <a:spAutoFit/>
          </a:bodyPr>
          <a:lstStyle/>
          <a:p>
            <a:pPr algn="ctr"/>
            <a:r>
              <a:rPr lang="fr-BE" sz="1200" dirty="0"/>
              <a:t>* ALL</a:t>
            </a:r>
            <a:endParaRPr lang="LID4096" sz="1200" dirty="0" err="1"/>
          </a:p>
        </p:txBody>
      </p:sp>
    </p:spTree>
    <p:extLst>
      <p:ext uri="{BB962C8B-B14F-4D97-AF65-F5344CB8AC3E}">
        <p14:creationId xmlns:p14="http://schemas.microsoft.com/office/powerpoint/2010/main" val="2350120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6D261-D5CD-ED00-3C40-3BC1155742AA}"/>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sz="3200" dirty="0">
                <a:solidFill>
                  <a:schemeClr val="tx1">
                    <a:lumMod val="85000"/>
                    <a:lumOff val="15000"/>
                  </a:schemeClr>
                </a:solidFill>
                <a:latin typeface="+mj-lt"/>
                <a:cs typeface="+mj-cs"/>
              </a:rPr>
              <a:t>APPS EXCLUDED FROM THE DEBATE, BUT SAME ISSUE …</a:t>
            </a:r>
          </a:p>
        </p:txBody>
      </p:sp>
      <p:sp>
        <p:nvSpPr>
          <p:cNvPr id="3" name="TextBox 2">
            <a:extLst>
              <a:ext uri="{FF2B5EF4-FFF2-40B4-BE49-F238E27FC236}">
                <a16:creationId xmlns:a16="http://schemas.microsoft.com/office/drawing/2014/main" id="{80019FBB-EB6D-AC24-1222-1B9A49D7B8F1}"/>
              </a:ext>
            </a:extLst>
          </p:cNvPr>
          <p:cNvSpPr txBox="1"/>
          <p:nvPr/>
        </p:nvSpPr>
        <p:spPr>
          <a:xfrm>
            <a:off x="10652796" y="6478879"/>
            <a:ext cx="153920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Gill Sans MT" panose="020B0502020104020203"/>
                <a:ea typeface="+mn-ea"/>
                <a:cs typeface="+mn-cs"/>
              </a:rPr>
              <a:t>@GMDEKETELAERE</a:t>
            </a:r>
            <a:endParaRPr kumimoji="0" lang="en-US" sz="1200" b="0" i="0" u="none" strike="noStrike" kern="1200" cap="none" spc="0" normalizeH="0" baseline="0" noProof="0" dirty="0" err="1">
              <a:ln>
                <a:noFill/>
              </a:ln>
              <a:solidFill>
                <a:prstClr val="white"/>
              </a:solidFill>
              <a:effectLst/>
              <a:uLnTx/>
              <a:uFillTx/>
              <a:latin typeface="Gill Sans MT" panose="020B0502020104020203"/>
              <a:ea typeface="+mn-ea"/>
              <a:cs typeface="+mn-cs"/>
            </a:endParaRPr>
          </a:p>
        </p:txBody>
      </p:sp>
      <p:pic>
        <p:nvPicPr>
          <p:cNvPr id="5" name="Picture 4" descr="Graphical user interface, application&#10;&#10;Description automatically generated">
            <a:extLst>
              <a:ext uri="{FF2B5EF4-FFF2-40B4-BE49-F238E27FC236}">
                <a16:creationId xmlns:a16="http://schemas.microsoft.com/office/drawing/2014/main" id="{B6075F53-6FC4-5E49-4A94-628360B62FC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304" y="1481970"/>
            <a:ext cx="4590062" cy="2252885"/>
          </a:xfrm>
          <a:prstGeom prst="rect">
            <a:avLst/>
          </a:prstGeom>
        </p:spPr>
        <p:style>
          <a:lnRef idx="2">
            <a:schemeClr val="accent1"/>
          </a:lnRef>
          <a:fillRef idx="1">
            <a:schemeClr val="lt1"/>
          </a:fillRef>
          <a:effectRef idx="0">
            <a:schemeClr val="accent1"/>
          </a:effectRef>
          <a:fontRef idx="minor">
            <a:schemeClr val="dk1"/>
          </a:fontRef>
        </p:style>
      </p:pic>
      <p:pic>
        <p:nvPicPr>
          <p:cNvPr id="8" name="Picture 7" descr="Graphical user interface, text, application&#10;&#10;Description automatically generated">
            <a:extLst>
              <a:ext uri="{FF2B5EF4-FFF2-40B4-BE49-F238E27FC236}">
                <a16:creationId xmlns:a16="http://schemas.microsoft.com/office/drawing/2014/main" id="{17E9B95E-061A-4D68-8CAA-FE20D0785D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304" y="4001811"/>
            <a:ext cx="4590062" cy="2067528"/>
          </a:xfrm>
          <a:prstGeom prst="rect">
            <a:avLst/>
          </a:prstGeom>
        </p:spPr>
        <p:style>
          <a:lnRef idx="2">
            <a:schemeClr val="accent1"/>
          </a:lnRef>
          <a:fillRef idx="1">
            <a:schemeClr val="lt1"/>
          </a:fillRef>
          <a:effectRef idx="0">
            <a:schemeClr val="accent1"/>
          </a:effectRef>
          <a:fontRef idx="minor">
            <a:schemeClr val="dk1"/>
          </a:fontRef>
        </p:style>
      </p:pic>
      <p:pic>
        <p:nvPicPr>
          <p:cNvPr id="10" name="Picture 9" descr="Text&#10;&#10;Description automatically generated">
            <a:extLst>
              <a:ext uri="{FF2B5EF4-FFF2-40B4-BE49-F238E27FC236}">
                <a16:creationId xmlns:a16="http://schemas.microsoft.com/office/drawing/2014/main" id="{FDA8AEB0-7772-2E7F-C324-D66A215386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4720" y="2732225"/>
            <a:ext cx="4590062" cy="2086859"/>
          </a:xfrm>
          <a:prstGeom prst="rect">
            <a:avLst/>
          </a:prstGeom>
        </p:spPr>
        <p:style>
          <a:lnRef idx="2">
            <a:schemeClr val="accent1"/>
          </a:lnRef>
          <a:fillRef idx="1">
            <a:schemeClr val="lt1"/>
          </a:fillRef>
          <a:effectRef idx="0">
            <a:schemeClr val="accent1"/>
          </a:effectRef>
          <a:fontRef idx="minor">
            <a:schemeClr val="dk1"/>
          </a:fontRef>
        </p:style>
      </p:pic>
      <p:pic>
        <p:nvPicPr>
          <p:cNvPr id="6" name="Picture 5" descr="A person looking at a phone&#10;&#10;Description automatically generated with medium confidence">
            <a:extLst>
              <a:ext uri="{FF2B5EF4-FFF2-40B4-BE49-F238E27FC236}">
                <a16:creationId xmlns:a16="http://schemas.microsoft.com/office/drawing/2014/main" id="{9A89C98A-6C9A-8351-9F1B-7DDEB42D7C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6303" y="1820763"/>
            <a:ext cx="4038056" cy="3909782"/>
          </a:xfrm>
          <a:prstGeom prst="rect">
            <a:avLst/>
          </a:prstGeom>
        </p:spPr>
        <p:style>
          <a:lnRef idx="2">
            <a:schemeClr val="accent2"/>
          </a:lnRef>
          <a:fillRef idx="1">
            <a:schemeClr val="lt1"/>
          </a:fillRef>
          <a:effectRef idx="0">
            <a:schemeClr val="accent2"/>
          </a:effectRef>
          <a:fontRef idx="minor">
            <a:schemeClr val="dk1"/>
          </a:fontRef>
        </p:style>
      </p:pic>
      <p:sp>
        <p:nvSpPr>
          <p:cNvPr id="7" name="TextBox 6">
            <a:extLst>
              <a:ext uri="{FF2B5EF4-FFF2-40B4-BE49-F238E27FC236}">
                <a16:creationId xmlns:a16="http://schemas.microsoft.com/office/drawing/2014/main" id="{B2E0B733-7EEF-8C5F-2E53-C0DCCEA513F4}"/>
              </a:ext>
            </a:extLst>
          </p:cNvPr>
          <p:cNvSpPr txBox="1"/>
          <p:nvPr/>
        </p:nvSpPr>
        <p:spPr>
          <a:xfrm>
            <a:off x="11018229" y="6540701"/>
            <a:ext cx="529953" cy="276999"/>
          </a:xfrm>
          <a:prstGeom prst="rect">
            <a:avLst/>
          </a:prstGeom>
          <a:noFill/>
        </p:spPr>
        <p:txBody>
          <a:bodyPr wrap="none" rtlCol="0">
            <a:spAutoFit/>
          </a:bodyPr>
          <a:lstStyle/>
          <a:p>
            <a:pPr algn="ctr"/>
            <a:r>
              <a:rPr lang="fr-BE" sz="1200" dirty="0"/>
              <a:t>* ALL</a:t>
            </a:r>
            <a:endParaRPr lang="LID4096" sz="1200" dirty="0" err="1"/>
          </a:p>
        </p:txBody>
      </p:sp>
    </p:spTree>
    <p:extLst>
      <p:ext uri="{BB962C8B-B14F-4D97-AF65-F5344CB8AC3E}">
        <p14:creationId xmlns:p14="http://schemas.microsoft.com/office/powerpoint/2010/main" val="309693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AI4Belgium"/>
          <p:cNvSpPr txBox="1">
            <a:spLocks noGrp="1"/>
          </p:cNvSpPr>
          <p:nvPr>
            <p:ph type="body" idx="21"/>
          </p:nvPr>
        </p:nvSpPr>
        <p:spPr>
          <a:xfrm>
            <a:off x="600670" y="6088681"/>
            <a:ext cx="10985502" cy="31849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20000"/>
          </a:bodyPr>
          <a:lstStyle/>
          <a:p>
            <a:r>
              <a:t>AI</a:t>
            </a:r>
            <a:r>
              <a:rPr>
                <a:solidFill>
                  <a:schemeClr val="accent1"/>
                </a:solidFill>
              </a:rPr>
              <a:t>4</a:t>
            </a:r>
            <a:r>
              <a:t>Belgium</a:t>
            </a:r>
          </a:p>
        </p:txBody>
      </p:sp>
      <p:sp>
        <p:nvSpPr>
          <p:cNvPr id="152" name="HACK4BELGIUM"/>
          <p:cNvSpPr txBox="1">
            <a:spLocks noGrp="1"/>
          </p:cNvSpPr>
          <p:nvPr>
            <p:ph type="ctrTitle"/>
          </p:nvPr>
        </p:nvSpPr>
        <p:spPr>
          <a:prstGeom prst="rect">
            <a:avLst/>
          </a:prstGeom>
        </p:spPr>
        <p:txBody>
          <a:bodyPr/>
          <a:lstStyle/>
          <a:p>
            <a:pPr algn="ctr"/>
            <a:r>
              <a:rPr lang="fr-BE" err="1"/>
              <a:t>Roundtable</a:t>
            </a:r>
            <a:endParaRPr/>
          </a:p>
        </p:txBody>
      </p:sp>
      <p:sp>
        <p:nvSpPr>
          <p:cNvPr id="153" name="Events - Projects - Plan"/>
          <p:cNvSpPr txBox="1">
            <a:spLocks noGrp="1"/>
          </p:cNvSpPr>
          <p:nvPr>
            <p:ph type="subTitle" sz="quarter" idx="1"/>
          </p:nvPr>
        </p:nvSpPr>
        <p:spPr>
          <a:xfrm>
            <a:off x="600671" y="3770345"/>
            <a:ext cx="10985501" cy="952501"/>
          </a:xfrm>
          <a:prstGeom prst="rect">
            <a:avLst/>
          </a:prstGeom>
        </p:spPr>
        <p:txBody>
          <a:bodyPr/>
          <a:lstStyle/>
          <a:p>
            <a:endParaRPr/>
          </a:p>
        </p:txBody>
      </p:sp>
      <p:pic>
        <p:nvPicPr>
          <p:cNvPr id="3" name="Picture 7" descr="Icon&#10;&#10;Description automatically generated">
            <a:extLst>
              <a:ext uri="{FF2B5EF4-FFF2-40B4-BE49-F238E27FC236}">
                <a16:creationId xmlns:a16="http://schemas.microsoft.com/office/drawing/2014/main" id="{126C13D1-557F-F8AF-1121-488096061571}"/>
              </a:ext>
            </a:extLst>
          </p:cNvPr>
          <p:cNvPicPr>
            <a:picLocks noChangeAspect="1"/>
          </p:cNvPicPr>
          <p:nvPr/>
        </p:nvPicPr>
        <p:blipFill>
          <a:blip r:embed="rId2"/>
          <a:stretch>
            <a:fillRect/>
          </a:stretch>
        </p:blipFill>
        <p:spPr>
          <a:xfrm>
            <a:off x="11101892" y="5738318"/>
            <a:ext cx="695325" cy="685800"/>
          </a:xfrm>
          <a:prstGeom prst="rect">
            <a:avLst/>
          </a:prstGeom>
        </p:spPr>
      </p:pic>
      <p:pic>
        <p:nvPicPr>
          <p:cNvPr id="4" name="Picture 6" descr="Logo, company name&#10;&#10;Description automatically generated">
            <a:extLst>
              <a:ext uri="{FF2B5EF4-FFF2-40B4-BE49-F238E27FC236}">
                <a16:creationId xmlns:a16="http://schemas.microsoft.com/office/drawing/2014/main" id="{95CE2A56-BFDA-1D4A-6BF2-33462A19C422}"/>
              </a:ext>
            </a:extLst>
          </p:cNvPr>
          <p:cNvPicPr>
            <a:picLocks noChangeAspect="1"/>
          </p:cNvPicPr>
          <p:nvPr/>
        </p:nvPicPr>
        <p:blipFill>
          <a:blip r:embed="rId3"/>
          <a:stretch>
            <a:fillRect/>
          </a:stretch>
        </p:blipFill>
        <p:spPr>
          <a:xfrm>
            <a:off x="10497674" y="238112"/>
            <a:ext cx="1371600" cy="545182"/>
          </a:xfrm>
          <a:prstGeom prst="rect">
            <a:avLst/>
          </a:prstGeom>
        </p:spPr>
      </p:pic>
    </p:spTree>
    <p:extLst>
      <p:ext uri="{BB962C8B-B14F-4D97-AF65-F5344CB8AC3E}">
        <p14:creationId xmlns:p14="http://schemas.microsoft.com/office/powerpoint/2010/main" val="426920163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8ED8F78C-464F-5E9B-C152-58A0128FE1E5}"/>
              </a:ext>
            </a:extLst>
          </p:cNvPr>
          <p:cNvSpPr>
            <a:spLocks noGrp="1"/>
          </p:cNvSpPr>
          <p:nvPr>
            <p:ph type="sldNum" sz="quarter" idx="14"/>
          </p:nvPr>
        </p:nvSpPr>
        <p:spPr/>
        <p:txBody>
          <a:bodyPr/>
          <a:lstStyle/>
          <a:p>
            <a:fld id="{CCF2113D-C64E-4D0E-8B0B-456532406F16}" type="slidenum">
              <a:rPr lang="en-US" smtClean="0">
                <a:solidFill>
                  <a:srgbClr val="FFFFFF">
                    <a:lumMod val="65000"/>
                  </a:srgbClr>
                </a:solidFill>
              </a:rPr>
              <a:pPr/>
              <a:t>36</a:t>
            </a:fld>
            <a:endParaRPr lang="en-US">
              <a:solidFill>
                <a:srgbClr val="FFFFFF">
                  <a:lumMod val="65000"/>
                </a:srgbClr>
              </a:solidFill>
            </a:endParaRPr>
          </a:p>
        </p:txBody>
      </p:sp>
      <p:pic>
        <p:nvPicPr>
          <p:cNvPr id="11" name="Image 10">
            <a:extLst>
              <a:ext uri="{FF2B5EF4-FFF2-40B4-BE49-F238E27FC236}">
                <a16:creationId xmlns:a16="http://schemas.microsoft.com/office/drawing/2014/main" id="{13FCFBAB-B33A-A189-4F86-D214BD4B671A}"/>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558116100"/>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AI4Belgium"/>
          <p:cNvSpPr txBox="1">
            <a:spLocks noGrp="1"/>
          </p:cNvSpPr>
          <p:nvPr>
            <p:ph type="body" idx="21"/>
          </p:nvPr>
        </p:nvSpPr>
        <p:spPr>
          <a:xfrm>
            <a:off x="600670" y="6088681"/>
            <a:ext cx="10985502" cy="31849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20000"/>
          </a:bodyPr>
          <a:lstStyle/>
          <a:p>
            <a:r>
              <a:t>AI</a:t>
            </a:r>
            <a:r>
              <a:rPr>
                <a:solidFill>
                  <a:schemeClr val="accent1"/>
                </a:solidFill>
              </a:rPr>
              <a:t>4</a:t>
            </a:r>
            <a:r>
              <a:t>Belgium</a:t>
            </a:r>
          </a:p>
        </p:txBody>
      </p:sp>
      <p:sp>
        <p:nvSpPr>
          <p:cNvPr id="152" name="HACK4BELGIUM"/>
          <p:cNvSpPr txBox="1">
            <a:spLocks noGrp="1"/>
          </p:cNvSpPr>
          <p:nvPr>
            <p:ph type="ctrTitle"/>
          </p:nvPr>
        </p:nvSpPr>
        <p:spPr>
          <a:xfrm>
            <a:off x="603248" y="2626712"/>
            <a:ext cx="10985502" cy="984885"/>
          </a:xfrm>
          <a:prstGeom prst="rect">
            <a:avLst/>
          </a:prstGeom>
        </p:spPr>
        <p:txBody>
          <a:bodyPr/>
          <a:lstStyle/>
          <a:p>
            <a:pPr algn="ctr"/>
            <a:r>
              <a:rPr lang="fr-BE" dirty="0"/>
              <a:t>CLOSING REMARKS</a:t>
            </a:r>
            <a:endParaRPr dirty="0"/>
          </a:p>
        </p:txBody>
      </p:sp>
      <p:sp>
        <p:nvSpPr>
          <p:cNvPr id="153" name="Events - Projects - Plan"/>
          <p:cNvSpPr txBox="1">
            <a:spLocks noGrp="1"/>
          </p:cNvSpPr>
          <p:nvPr>
            <p:ph type="subTitle" sz="quarter" idx="1"/>
          </p:nvPr>
        </p:nvSpPr>
        <p:spPr>
          <a:xfrm>
            <a:off x="600671" y="3770345"/>
            <a:ext cx="10985501" cy="952501"/>
          </a:xfrm>
          <a:prstGeom prst="rect">
            <a:avLst/>
          </a:prstGeom>
        </p:spPr>
        <p:txBody>
          <a:bodyPr/>
          <a:lstStyle/>
          <a:p>
            <a:endParaRPr/>
          </a:p>
        </p:txBody>
      </p:sp>
      <p:pic>
        <p:nvPicPr>
          <p:cNvPr id="3" name="Picture 7" descr="Icon&#10;&#10;Description automatically generated">
            <a:extLst>
              <a:ext uri="{FF2B5EF4-FFF2-40B4-BE49-F238E27FC236}">
                <a16:creationId xmlns:a16="http://schemas.microsoft.com/office/drawing/2014/main" id="{126C13D1-557F-F8AF-1121-488096061571}"/>
              </a:ext>
            </a:extLst>
          </p:cNvPr>
          <p:cNvPicPr>
            <a:picLocks noChangeAspect="1"/>
          </p:cNvPicPr>
          <p:nvPr/>
        </p:nvPicPr>
        <p:blipFill>
          <a:blip r:embed="rId2"/>
          <a:stretch>
            <a:fillRect/>
          </a:stretch>
        </p:blipFill>
        <p:spPr>
          <a:xfrm>
            <a:off x="11101892" y="5738318"/>
            <a:ext cx="695325" cy="685800"/>
          </a:xfrm>
          <a:prstGeom prst="rect">
            <a:avLst/>
          </a:prstGeom>
        </p:spPr>
      </p:pic>
      <p:pic>
        <p:nvPicPr>
          <p:cNvPr id="4" name="Picture 6" descr="Logo, company name&#10;&#10;Description automatically generated">
            <a:extLst>
              <a:ext uri="{FF2B5EF4-FFF2-40B4-BE49-F238E27FC236}">
                <a16:creationId xmlns:a16="http://schemas.microsoft.com/office/drawing/2014/main" id="{95CE2A56-BFDA-1D4A-6BF2-33462A19C422}"/>
              </a:ext>
            </a:extLst>
          </p:cNvPr>
          <p:cNvPicPr>
            <a:picLocks noChangeAspect="1"/>
          </p:cNvPicPr>
          <p:nvPr/>
        </p:nvPicPr>
        <p:blipFill>
          <a:blip r:embed="rId3"/>
          <a:stretch>
            <a:fillRect/>
          </a:stretch>
        </p:blipFill>
        <p:spPr>
          <a:xfrm>
            <a:off x="10497674" y="238112"/>
            <a:ext cx="1371600" cy="545182"/>
          </a:xfrm>
          <a:prstGeom prst="rect">
            <a:avLst/>
          </a:prstGeom>
        </p:spPr>
      </p:pic>
    </p:spTree>
    <p:extLst>
      <p:ext uri="{BB962C8B-B14F-4D97-AF65-F5344CB8AC3E}">
        <p14:creationId xmlns:p14="http://schemas.microsoft.com/office/powerpoint/2010/main" val="4139643904"/>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AI4Belgium"/>
          <p:cNvSpPr txBox="1">
            <a:spLocks noGrp="1"/>
          </p:cNvSpPr>
          <p:nvPr>
            <p:ph type="body" idx="21"/>
          </p:nvPr>
        </p:nvSpPr>
        <p:spPr>
          <a:xfrm>
            <a:off x="600670" y="6088681"/>
            <a:ext cx="10985502" cy="318490"/>
          </a:xfrm>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normAutofit fontScale="92500" lnSpcReduction="20000"/>
          </a:bodyPr>
          <a:lstStyle/>
          <a:p>
            <a:r>
              <a:rPr dirty="0"/>
              <a:t>AI</a:t>
            </a:r>
            <a:r>
              <a:rPr dirty="0">
                <a:solidFill>
                  <a:schemeClr val="accent1"/>
                </a:solidFill>
              </a:rPr>
              <a:t>4</a:t>
            </a:r>
            <a:r>
              <a:rPr dirty="0"/>
              <a:t>Belgium</a:t>
            </a:r>
          </a:p>
        </p:txBody>
      </p:sp>
      <p:sp>
        <p:nvSpPr>
          <p:cNvPr id="152" name="HACK4BELGIUM"/>
          <p:cNvSpPr txBox="1">
            <a:spLocks noGrp="1"/>
          </p:cNvSpPr>
          <p:nvPr>
            <p:ph type="ctrTitle"/>
          </p:nvPr>
        </p:nvSpPr>
        <p:spPr>
          <a:prstGeom prst="rect">
            <a:avLst/>
          </a:prstGeom>
        </p:spPr>
        <p:txBody>
          <a:bodyPr/>
          <a:lstStyle/>
          <a:p>
            <a:pPr algn="ctr"/>
            <a:r>
              <a:rPr lang="fr-BE" dirty="0"/>
              <a:t>THANK YOU</a:t>
            </a:r>
            <a:endParaRPr dirty="0"/>
          </a:p>
        </p:txBody>
      </p:sp>
      <p:sp>
        <p:nvSpPr>
          <p:cNvPr id="153" name="Events - Projects - Plan"/>
          <p:cNvSpPr txBox="1">
            <a:spLocks noGrp="1"/>
          </p:cNvSpPr>
          <p:nvPr>
            <p:ph type="subTitle" sz="quarter" idx="1"/>
          </p:nvPr>
        </p:nvSpPr>
        <p:spPr>
          <a:xfrm>
            <a:off x="600671" y="3770345"/>
            <a:ext cx="10985501" cy="952501"/>
          </a:xfrm>
          <a:prstGeom prst="rect">
            <a:avLst/>
          </a:prstGeom>
        </p:spPr>
        <p:txBody>
          <a:bodyPr/>
          <a:lstStyle/>
          <a:p>
            <a:endParaRPr dirty="0"/>
          </a:p>
        </p:txBody>
      </p:sp>
      <p:pic>
        <p:nvPicPr>
          <p:cNvPr id="3" name="Picture 7" descr="Icon&#10;&#10;Description automatically generated">
            <a:extLst>
              <a:ext uri="{FF2B5EF4-FFF2-40B4-BE49-F238E27FC236}">
                <a16:creationId xmlns:a16="http://schemas.microsoft.com/office/drawing/2014/main" id="{126C13D1-557F-F8AF-1121-488096061571}"/>
              </a:ext>
            </a:extLst>
          </p:cNvPr>
          <p:cNvPicPr>
            <a:picLocks noChangeAspect="1"/>
          </p:cNvPicPr>
          <p:nvPr/>
        </p:nvPicPr>
        <p:blipFill>
          <a:blip r:embed="rId2"/>
          <a:stretch>
            <a:fillRect/>
          </a:stretch>
        </p:blipFill>
        <p:spPr>
          <a:xfrm>
            <a:off x="11101892" y="5738318"/>
            <a:ext cx="695325" cy="685800"/>
          </a:xfrm>
          <a:prstGeom prst="rect">
            <a:avLst/>
          </a:prstGeom>
        </p:spPr>
      </p:pic>
      <p:pic>
        <p:nvPicPr>
          <p:cNvPr id="4" name="Picture 6" descr="Logo, company name&#10;&#10;Description automatically generated">
            <a:extLst>
              <a:ext uri="{FF2B5EF4-FFF2-40B4-BE49-F238E27FC236}">
                <a16:creationId xmlns:a16="http://schemas.microsoft.com/office/drawing/2014/main" id="{95CE2A56-BFDA-1D4A-6BF2-33462A19C422}"/>
              </a:ext>
            </a:extLst>
          </p:cNvPr>
          <p:cNvPicPr>
            <a:picLocks noChangeAspect="1"/>
          </p:cNvPicPr>
          <p:nvPr/>
        </p:nvPicPr>
        <p:blipFill>
          <a:blip r:embed="rId3"/>
          <a:stretch>
            <a:fillRect/>
          </a:stretch>
        </p:blipFill>
        <p:spPr>
          <a:xfrm>
            <a:off x="10497674" y="238112"/>
            <a:ext cx="1371600" cy="545182"/>
          </a:xfrm>
          <a:prstGeom prst="rect">
            <a:avLst/>
          </a:prstGeom>
        </p:spPr>
      </p:pic>
    </p:spTree>
    <p:extLst>
      <p:ext uri="{BB962C8B-B14F-4D97-AF65-F5344CB8AC3E}">
        <p14:creationId xmlns:p14="http://schemas.microsoft.com/office/powerpoint/2010/main" val="1990081158"/>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F6ECB6A8-9DEE-8D6F-9586-36C2313E7BAA}"/>
              </a:ext>
            </a:extLst>
          </p:cNvPr>
          <p:cNvSpPr txBox="1"/>
          <p:nvPr/>
        </p:nvSpPr>
        <p:spPr>
          <a:xfrm>
            <a:off x="2070847" y="1855694"/>
            <a:ext cx="8220635" cy="2862322"/>
          </a:xfrm>
          <a:prstGeom prst="rect">
            <a:avLst/>
          </a:prstGeom>
          <a:noFill/>
        </p:spPr>
        <p:txBody>
          <a:bodyPr wrap="square" rtlCol="0">
            <a:spAutoFit/>
          </a:bodyPr>
          <a:lstStyle/>
          <a:p>
            <a:pPr algn="ctr"/>
            <a:r>
              <a:rPr lang="fr-BE" sz="3600" dirty="0"/>
              <a:t>II. INTRODUCTION ON</a:t>
            </a:r>
          </a:p>
          <a:p>
            <a:pPr algn="ctr"/>
            <a:endParaRPr lang="fr-BE" sz="3600" dirty="0"/>
          </a:p>
          <a:p>
            <a:pPr algn="ctr"/>
            <a:r>
              <a:rPr lang="fr-BE" sz="3600" dirty="0"/>
              <a:t>AI COMPANION CHATBOTS</a:t>
            </a:r>
          </a:p>
          <a:p>
            <a:pPr algn="ctr"/>
            <a:endParaRPr lang="fr-BE" sz="3600" dirty="0"/>
          </a:p>
          <a:p>
            <a:pPr algn="ctr"/>
            <a:r>
              <a:rPr lang="fr-BE" sz="3600" dirty="0"/>
              <a:t>Mieke De Ketelaere</a:t>
            </a:r>
            <a:endParaRPr lang="nl-BE" sz="3600" dirty="0" err="1"/>
          </a:p>
        </p:txBody>
      </p:sp>
    </p:spTree>
    <p:extLst>
      <p:ext uri="{BB962C8B-B14F-4D97-AF65-F5344CB8AC3E}">
        <p14:creationId xmlns:p14="http://schemas.microsoft.com/office/powerpoint/2010/main" val="98404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6D261-D5CD-ED00-3C40-3BC1155742AA}"/>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sz="3200" dirty="0">
                <a:solidFill>
                  <a:schemeClr val="tx1">
                    <a:lumMod val="85000"/>
                    <a:lumOff val="15000"/>
                  </a:schemeClr>
                </a:solidFill>
                <a:latin typeface="+mj-lt"/>
                <a:cs typeface="+mj-cs"/>
              </a:rPr>
              <a:t>PREVIOUS STEP: OPEN LETTER</a:t>
            </a:r>
          </a:p>
        </p:txBody>
      </p:sp>
      <p:pic>
        <p:nvPicPr>
          <p:cNvPr id="4" name="Picture 3" descr="A screenshot of a computer&#10;&#10;Description automatically generated with medium confidence">
            <a:extLst>
              <a:ext uri="{FF2B5EF4-FFF2-40B4-BE49-F238E27FC236}">
                <a16:creationId xmlns:a16="http://schemas.microsoft.com/office/drawing/2014/main" id="{E03C0E04-831A-FBC9-A7A0-2F0769F25C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6121" y="1109087"/>
            <a:ext cx="7826309" cy="5230359"/>
          </a:xfrm>
          <a:prstGeom prst="rect">
            <a:avLst/>
          </a:prstGeom>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49798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098960A-F156-2010-4D0E-E24782CCC690}"/>
              </a:ext>
            </a:extLst>
          </p:cNvPr>
          <p:cNvSpPr/>
          <p:nvPr/>
        </p:nvSpPr>
        <p:spPr>
          <a:xfrm>
            <a:off x="0" y="0"/>
            <a:ext cx="12192000" cy="6857989"/>
          </a:xfrm>
          <a:prstGeom prst="rect">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LID4096" sz="1400" b="0" i="0" u="none" strike="noStrike" kern="1200" cap="none" spc="0" normalizeH="0" baseline="0" noProof="0" dirty="0">
              <a:ln>
                <a:noFill/>
              </a:ln>
              <a:solidFill>
                <a:prstClr val="white"/>
              </a:solidFill>
              <a:effectLst/>
              <a:uLnTx/>
              <a:uFillTx/>
              <a:latin typeface="Gill Sans MT" panose="020B0502020104020203"/>
              <a:ea typeface="+mn-ea"/>
              <a:cs typeface="+mn-cs"/>
            </a:endParaRPr>
          </a:p>
        </p:txBody>
      </p:sp>
      <p:sp>
        <p:nvSpPr>
          <p:cNvPr id="2" name="Title 1">
            <a:extLst>
              <a:ext uri="{FF2B5EF4-FFF2-40B4-BE49-F238E27FC236}">
                <a16:creationId xmlns:a16="http://schemas.microsoft.com/office/drawing/2014/main" id="{81F6D261-D5CD-ED00-3C40-3BC1155742AA}"/>
              </a:ext>
            </a:extLst>
          </p:cNvPr>
          <p:cNvSpPr>
            <a:spLocks noGrp="1"/>
          </p:cNvSpPr>
          <p:nvPr>
            <p:ph type="title"/>
          </p:nvPr>
        </p:nvSpPr>
        <p:spPr>
          <a:xfrm>
            <a:off x="260350" y="2967602"/>
            <a:ext cx="11671300" cy="543675"/>
          </a:xfrm>
        </p:spPr>
        <p:txBody>
          <a:bodyPr vert="horz" lIns="91440" tIns="45720" rIns="91440" bIns="45720" rtlCol="0" anchor="ctr">
            <a:normAutofit/>
          </a:bodyPr>
          <a:lstStyle/>
          <a:p>
            <a:pPr algn="ctr" defTabSz="914400">
              <a:lnSpc>
                <a:spcPct val="90000"/>
              </a:lnSpc>
            </a:pPr>
            <a:r>
              <a:rPr lang="en-US" sz="3200" dirty="0">
                <a:solidFill>
                  <a:schemeClr val="tx1">
                    <a:lumMod val="85000"/>
                    <a:lumOff val="15000"/>
                  </a:schemeClr>
                </a:solidFill>
                <a:latin typeface="+mj-lt"/>
                <a:cs typeface="+mj-cs"/>
              </a:rPr>
              <a:t>PART 1: WHAT IS AN AI COMPANION CHATBOT</a:t>
            </a:r>
          </a:p>
        </p:txBody>
      </p:sp>
      <p:sp>
        <p:nvSpPr>
          <p:cNvPr id="4" name="TextBox 3">
            <a:extLst>
              <a:ext uri="{FF2B5EF4-FFF2-40B4-BE49-F238E27FC236}">
                <a16:creationId xmlns:a16="http://schemas.microsoft.com/office/drawing/2014/main" id="{1B589F74-840C-50A0-A02A-FEA409AC154E}"/>
              </a:ext>
            </a:extLst>
          </p:cNvPr>
          <p:cNvSpPr txBox="1"/>
          <p:nvPr/>
        </p:nvSpPr>
        <p:spPr>
          <a:xfrm>
            <a:off x="10652796" y="6478879"/>
            <a:ext cx="153920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200" b="0" i="0" u="none" strike="noStrike" kern="1200" cap="none" spc="0" normalizeH="0" baseline="0" noProof="0" dirty="0">
                <a:ln>
                  <a:noFill/>
                </a:ln>
                <a:solidFill>
                  <a:prstClr val="white"/>
                </a:solidFill>
                <a:effectLst/>
                <a:uLnTx/>
                <a:uFillTx/>
                <a:latin typeface="Gill Sans MT" panose="020B0502020104020203"/>
                <a:ea typeface="+mn-ea"/>
                <a:cs typeface="+mn-cs"/>
              </a:rPr>
              <a:t>@GMDEKETELAERE</a:t>
            </a:r>
            <a:endParaRPr kumimoji="0" lang="en-US" sz="1200" b="0" i="0" u="none" strike="noStrike" kern="1200" cap="none" spc="0" normalizeH="0" baseline="0" noProof="0" dirty="0" err="1">
              <a:ln>
                <a:noFill/>
              </a:ln>
              <a:solidFill>
                <a:prstClr val="white"/>
              </a:solidFill>
              <a:effectLst/>
              <a:uLnTx/>
              <a:uFillTx/>
              <a:latin typeface="Gill Sans MT" panose="020B0502020104020203"/>
              <a:ea typeface="+mn-ea"/>
              <a:cs typeface="+mn-cs"/>
            </a:endParaRPr>
          </a:p>
        </p:txBody>
      </p:sp>
    </p:spTree>
    <p:extLst>
      <p:ext uri="{BB962C8B-B14F-4D97-AF65-F5344CB8AC3E}">
        <p14:creationId xmlns:p14="http://schemas.microsoft.com/office/powerpoint/2010/main" val="2124851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6D261-D5CD-ED00-3C40-3BC1155742AA}"/>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sz="3200" dirty="0">
                <a:solidFill>
                  <a:schemeClr val="tx1">
                    <a:lumMod val="85000"/>
                    <a:lumOff val="15000"/>
                  </a:schemeClr>
                </a:solidFill>
                <a:latin typeface="+mj-lt"/>
                <a:cs typeface="+mj-cs"/>
              </a:rPr>
              <a:t>WHAT IS AN AI COMPANION CHATBOT: DEFINITION</a:t>
            </a:r>
          </a:p>
        </p:txBody>
      </p:sp>
      <p:sp>
        <p:nvSpPr>
          <p:cNvPr id="5" name="Rectangle 4">
            <a:extLst>
              <a:ext uri="{FF2B5EF4-FFF2-40B4-BE49-F238E27FC236}">
                <a16:creationId xmlns:a16="http://schemas.microsoft.com/office/drawing/2014/main" id="{42DD09FD-51B5-BD0B-A01B-71353D72C479}"/>
              </a:ext>
            </a:extLst>
          </p:cNvPr>
          <p:cNvSpPr/>
          <p:nvPr/>
        </p:nvSpPr>
        <p:spPr>
          <a:xfrm>
            <a:off x="1604865" y="1614196"/>
            <a:ext cx="9759821" cy="4441371"/>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LID4096" sz="1400" dirty="0"/>
          </a:p>
        </p:txBody>
      </p:sp>
      <p:sp>
        <p:nvSpPr>
          <p:cNvPr id="6" name="Rectangle 5">
            <a:extLst>
              <a:ext uri="{FF2B5EF4-FFF2-40B4-BE49-F238E27FC236}">
                <a16:creationId xmlns:a16="http://schemas.microsoft.com/office/drawing/2014/main" id="{E3B37516-3444-7E3B-B796-71A53957B9EA}"/>
              </a:ext>
            </a:extLst>
          </p:cNvPr>
          <p:cNvSpPr/>
          <p:nvPr/>
        </p:nvSpPr>
        <p:spPr>
          <a:xfrm>
            <a:off x="3629607" y="2490446"/>
            <a:ext cx="7399177" cy="3163905"/>
          </a:xfrm>
          <a:prstGeom prst="rect">
            <a:avLst/>
          </a:prstGeom>
          <a:ln>
            <a:solidFill>
              <a:schemeClr val="accent2"/>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LID4096" sz="1400"/>
          </a:p>
        </p:txBody>
      </p:sp>
      <p:sp>
        <p:nvSpPr>
          <p:cNvPr id="7" name="Rectangle 6">
            <a:extLst>
              <a:ext uri="{FF2B5EF4-FFF2-40B4-BE49-F238E27FC236}">
                <a16:creationId xmlns:a16="http://schemas.microsoft.com/office/drawing/2014/main" id="{34E26A5D-FF51-7B26-FF36-48E1727C3567}"/>
              </a:ext>
            </a:extLst>
          </p:cNvPr>
          <p:cNvSpPr/>
          <p:nvPr/>
        </p:nvSpPr>
        <p:spPr>
          <a:xfrm>
            <a:off x="5480180" y="3615513"/>
            <a:ext cx="5231364" cy="1712268"/>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algn="ctr"/>
            <a:endParaRPr lang="LID4096" sz="1400"/>
          </a:p>
        </p:txBody>
      </p:sp>
      <p:sp>
        <p:nvSpPr>
          <p:cNvPr id="10" name="Rectangle 9">
            <a:extLst>
              <a:ext uri="{FF2B5EF4-FFF2-40B4-BE49-F238E27FC236}">
                <a16:creationId xmlns:a16="http://schemas.microsoft.com/office/drawing/2014/main" id="{31F3AC75-F960-C158-C80F-0F50FCDEEC38}"/>
              </a:ext>
            </a:extLst>
          </p:cNvPr>
          <p:cNvSpPr/>
          <p:nvPr/>
        </p:nvSpPr>
        <p:spPr>
          <a:xfrm>
            <a:off x="8238930" y="4282750"/>
            <a:ext cx="2195805" cy="805544"/>
          </a:xfrm>
          <a:prstGeom prst="rect">
            <a:avLst/>
          </a:prstGeom>
          <a:solidFill>
            <a:schemeClr val="accent5">
              <a:lumMod val="60000"/>
              <a:lumOff val="40000"/>
            </a:schemeClr>
          </a:solidFill>
          <a:ln/>
        </p:spPr>
        <p:style>
          <a:lnRef idx="2">
            <a:schemeClr val="accent5"/>
          </a:lnRef>
          <a:fillRef idx="1">
            <a:schemeClr val="lt1"/>
          </a:fillRef>
          <a:effectRef idx="0">
            <a:schemeClr val="accent5"/>
          </a:effectRef>
          <a:fontRef idx="minor">
            <a:schemeClr val="dk1"/>
          </a:fontRef>
        </p:style>
        <p:txBody>
          <a:bodyPr rtlCol="0" anchor="ctr"/>
          <a:lstStyle/>
          <a:p>
            <a:pPr algn="ctr"/>
            <a:endParaRPr lang="LID4096" sz="1600" b="1"/>
          </a:p>
        </p:txBody>
      </p:sp>
      <p:sp>
        <p:nvSpPr>
          <p:cNvPr id="11" name="TextBox 10">
            <a:extLst>
              <a:ext uri="{FF2B5EF4-FFF2-40B4-BE49-F238E27FC236}">
                <a16:creationId xmlns:a16="http://schemas.microsoft.com/office/drawing/2014/main" id="{07402506-FE0D-6263-D748-DA13DACF26A4}"/>
              </a:ext>
            </a:extLst>
          </p:cNvPr>
          <p:cNvSpPr txBox="1"/>
          <p:nvPr/>
        </p:nvSpPr>
        <p:spPr>
          <a:xfrm>
            <a:off x="1702520" y="1744544"/>
            <a:ext cx="3075330" cy="307777"/>
          </a:xfrm>
          <a:prstGeom prst="rect">
            <a:avLst/>
          </a:prstGeom>
          <a:noFill/>
        </p:spPr>
        <p:txBody>
          <a:bodyPr wrap="none" rtlCol="0">
            <a:spAutoFit/>
          </a:bodyPr>
          <a:lstStyle/>
          <a:p>
            <a:pPr algn="ctr"/>
            <a:r>
              <a:rPr lang="fr-BE" sz="1400" b="1" dirty="0" err="1"/>
              <a:t>ARTIFICIAL</a:t>
            </a:r>
            <a:r>
              <a:rPr lang="fr-BE" sz="1400" b="1" dirty="0"/>
              <a:t> INTELLIGENCE (AI)</a:t>
            </a:r>
            <a:endParaRPr lang="LID4096" sz="1400" b="1" dirty="0" err="1"/>
          </a:p>
        </p:txBody>
      </p:sp>
      <p:sp>
        <p:nvSpPr>
          <p:cNvPr id="12" name="TextBox 11">
            <a:extLst>
              <a:ext uri="{FF2B5EF4-FFF2-40B4-BE49-F238E27FC236}">
                <a16:creationId xmlns:a16="http://schemas.microsoft.com/office/drawing/2014/main" id="{2B4147B4-97B9-CA53-DE03-2A112B1E5D4C}"/>
              </a:ext>
            </a:extLst>
          </p:cNvPr>
          <p:cNvSpPr txBox="1"/>
          <p:nvPr/>
        </p:nvSpPr>
        <p:spPr>
          <a:xfrm>
            <a:off x="3789475" y="2690186"/>
            <a:ext cx="1613520" cy="307777"/>
          </a:xfrm>
          <a:prstGeom prst="rect">
            <a:avLst/>
          </a:prstGeom>
          <a:noFill/>
        </p:spPr>
        <p:txBody>
          <a:bodyPr wrap="none" rtlCol="0">
            <a:spAutoFit/>
          </a:bodyPr>
          <a:lstStyle/>
          <a:p>
            <a:pPr algn="ctr"/>
            <a:r>
              <a:rPr lang="fr-BE" sz="1400" b="1" dirty="0"/>
              <a:t>GENERATIVE AI</a:t>
            </a:r>
            <a:endParaRPr lang="LID4096" sz="1400" b="1" dirty="0" err="1"/>
          </a:p>
        </p:txBody>
      </p:sp>
      <p:sp>
        <p:nvSpPr>
          <p:cNvPr id="13" name="TextBox 12">
            <a:extLst>
              <a:ext uri="{FF2B5EF4-FFF2-40B4-BE49-F238E27FC236}">
                <a16:creationId xmlns:a16="http://schemas.microsoft.com/office/drawing/2014/main" id="{6295D80A-8B0F-5F30-2FC4-BFCA43E449B7}"/>
              </a:ext>
            </a:extLst>
          </p:cNvPr>
          <p:cNvSpPr txBox="1"/>
          <p:nvPr/>
        </p:nvSpPr>
        <p:spPr>
          <a:xfrm>
            <a:off x="5696265" y="3766937"/>
            <a:ext cx="2788712" cy="307777"/>
          </a:xfrm>
          <a:prstGeom prst="rect">
            <a:avLst/>
          </a:prstGeom>
          <a:noFill/>
        </p:spPr>
        <p:txBody>
          <a:bodyPr wrap="none" rtlCol="0">
            <a:spAutoFit/>
          </a:bodyPr>
          <a:lstStyle/>
          <a:p>
            <a:pPr algn="ctr"/>
            <a:r>
              <a:rPr lang="fr-BE" sz="1400" b="1" dirty="0"/>
              <a:t>LARGE </a:t>
            </a:r>
            <a:r>
              <a:rPr lang="fr-BE" sz="1400" b="1" dirty="0" err="1"/>
              <a:t>LANGUAGE</a:t>
            </a:r>
            <a:r>
              <a:rPr lang="fr-BE" sz="1400" b="1" dirty="0"/>
              <a:t> </a:t>
            </a:r>
            <a:r>
              <a:rPr lang="fr-BE" sz="1400" b="1" dirty="0" err="1"/>
              <a:t>MODELS</a:t>
            </a:r>
            <a:endParaRPr lang="LID4096" sz="1400" b="1" dirty="0" err="1"/>
          </a:p>
        </p:txBody>
      </p:sp>
      <p:sp>
        <p:nvSpPr>
          <p:cNvPr id="14" name="TextBox 13">
            <a:extLst>
              <a:ext uri="{FF2B5EF4-FFF2-40B4-BE49-F238E27FC236}">
                <a16:creationId xmlns:a16="http://schemas.microsoft.com/office/drawing/2014/main" id="{D42C777C-9FA5-509A-A99A-A6E7B88CEF43}"/>
              </a:ext>
            </a:extLst>
          </p:cNvPr>
          <p:cNvSpPr txBox="1"/>
          <p:nvPr/>
        </p:nvSpPr>
        <p:spPr>
          <a:xfrm>
            <a:off x="8613974" y="4423208"/>
            <a:ext cx="1445716" cy="523220"/>
          </a:xfrm>
          <a:prstGeom prst="rect">
            <a:avLst/>
          </a:prstGeom>
          <a:noFill/>
        </p:spPr>
        <p:txBody>
          <a:bodyPr wrap="none" rtlCol="0">
            <a:spAutoFit/>
          </a:bodyPr>
          <a:lstStyle/>
          <a:p>
            <a:pPr algn="ctr"/>
            <a:r>
              <a:rPr lang="fr-BE" sz="1400" b="1" dirty="0" err="1"/>
              <a:t>COMPANION</a:t>
            </a:r>
            <a:r>
              <a:rPr lang="fr-BE" sz="1400" b="1" dirty="0"/>
              <a:t> </a:t>
            </a:r>
          </a:p>
          <a:p>
            <a:pPr algn="ctr"/>
            <a:r>
              <a:rPr lang="fr-BE" sz="1400" b="1" dirty="0" err="1"/>
              <a:t>CHATBOTS</a:t>
            </a:r>
            <a:endParaRPr lang="LID4096" sz="1400" b="1" dirty="0" err="1"/>
          </a:p>
        </p:txBody>
      </p:sp>
      <p:pic>
        <p:nvPicPr>
          <p:cNvPr id="16" name="Picture 15" descr="A black text on a black background&#10;&#10;Description automatically generated with medium confidence">
            <a:extLst>
              <a:ext uri="{FF2B5EF4-FFF2-40B4-BE49-F238E27FC236}">
                <a16:creationId xmlns:a16="http://schemas.microsoft.com/office/drawing/2014/main" id="{1E63C8B3-FDC8-95EE-775F-FC293D4FB0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69907" y="4423208"/>
            <a:ext cx="1586617" cy="466466"/>
          </a:xfrm>
          <a:prstGeom prst="rect">
            <a:avLst/>
          </a:prstGeom>
        </p:spPr>
      </p:pic>
    </p:spTree>
    <p:extLst>
      <p:ext uri="{BB962C8B-B14F-4D97-AF65-F5344CB8AC3E}">
        <p14:creationId xmlns:p14="http://schemas.microsoft.com/office/powerpoint/2010/main" val="38226938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6D261-D5CD-ED00-3C40-3BC1155742AA}"/>
              </a:ext>
            </a:extLst>
          </p:cNvPr>
          <p:cNvSpPr>
            <a:spLocks noGrp="1"/>
          </p:cNvSpPr>
          <p:nvPr>
            <p:ph type="title"/>
          </p:nvPr>
        </p:nvSpPr>
        <p:spPr/>
        <p:txBody>
          <a:bodyPr vert="horz" lIns="91440" tIns="45720" rIns="91440" bIns="45720" rtlCol="0" anchor="ctr">
            <a:normAutofit/>
          </a:bodyPr>
          <a:lstStyle/>
          <a:p>
            <a:pPr defTabSz="914400">
              <a:lnSpc>
                <a:spcPct val="90000"/>
              </a:lnSpc>
            </a:pPr>
            <a:r>
              <a:rPr lang="en-US" sz="3200" dirty="0">
                <a:solidFill>
                  <a:schemeClr val="tx1">
                    <a:lumMod val="85000"/>
                    <a:lumOff val="15000"/>
                  </a:schemeClr>
                </a:solidFill>
                <a:latin typeface="+mj-lt"/>
                <a:cs typeface="+mj-cs"/>
              </a:rPr>
              <a:t>WHAT IS AN AI COMPANION CHATBOT: PRODUCT </a:t>
            </a:r>
          </a:p>
        </p:txBody>
      </p:sp>
      <p:sp>
        <p:nvSpPr>
          <p:cNvPr id="3" name="TextBox 2">
            <a:extLst>
              <a:ext uri="{FF2B5EF4-FFF2-40B4-BE49-F238E27FC236}">
                <a16:creationId xmlns:a16="http://schemas.microsoft.com/office/drawing/2014/main" id="{2C900B67-A3BC-7318-7388-53AB6084676A}"/>
              </a:ext>
            </a:extLst>
          </p:cNvPr>
          <p:cNvSpPr txBox="1"/>
          <p:nvPr/>
        </p:nvSpPr>
        <p:spPr>
          <a:xfrm>
            <a:off x="1497378" y="3184035"/>
            <a:ext cx="5113176" cy="2203232"/>
          </a:xfrm>
          <a:prstGeom prst="rect">
            <a:avLst/>
          </a:prstGeom>
          <a:ln/>
        </p:spPr>
        <p:style>
          <a:lnRef idx="2">
            <a:schemeClr val="accent1"/>
          </a:lnRef>
          <a:fillRef idx="1">
            <a:schemeClr val="lt1"/>
          </a:fillRef>
          <a:effectRef idx="0">
            <a:schemeClr val="accent1"/>
          </a:effectRef>
          <a:fontRef idx="minor">
            <a:schemeClr val="dk1"/>
          </a:fontRef>
        </p:style>
        <p:txBody>
          <a:bodyPr wrap="square" rtlCol="0" anchor="ctr">
            <a:spAutoFit/>
          </a:bodyPr>
          <a:lstStyle/>
          <a:p>
            <a:pPr algn="ctr">
              <a:lnSpc>
                <a:spcPct val="200000"/>
              </a:lnSpc>
            </a:pPr>
            <a:r>
              <a:rPr lang="en-GB" sz="2400" b="0" i="0" dirty="0">
                <a:effectLst/>
                <a:latin typeface="PPPangramSansRounded-Bold"/>
              </a:rPr>
              <a:t>The AI companion who cares.</a:t>
            </a:r>
          </a:p>
          <a:p>
            <a:pPr algn="ctr">
              <a:lnSpc>
                <a:spcPct val="200000"/>
              </a:lnSpc>
            </a:pPr>
            <a:r>
              <a:rPr lang="en-GB" sz="2400" b="0" i="0" dirty="0">
                <a:effectLst/>
                <a:latin typeface="PPPangramSansRounded-Bold"/>
              </a:rPr>
              <a:t>Always here to listen and talk.</a:t>
            </a:r>
            <a:br>
              <a:rPr lang="en-GB" sz="2400" b="0" i="0" dirty="0">
                <a:effectLst/>
                <a:latin typeface="PPPangramSansRounded-Bold"/>
              </a:rPr>
            </a:br>
            <a:r>
              <a:rPr lang="en-GB" sz="2400" b="0" i="0" dirty="0">
                <a:effectLst/>
                <a:latin typeface="PPPangramSansRounded-Bold"/>
              </a:rPr>
              <a:t>Always on your side.*</a:t>
            </a:r>
            <a:endParaRPr lang="LID4096" sz="2400" dirty="0" err="1"/>
          </a:p>
        </p:txBody>
      </p:sp>
      <p:sp>
        <p:nvSpPr>
          <p:cNvPr id="4" name="TextBox 3">
            <a:extLst>
              <a:ext uri="{FF2B5EF4-FFF2-40B4-BE49-F238E27FC236}">
                <a16:creationId xmlns:a16="http://schemas.microsoft.com/office/drawing/2014/main" id="{1B589F74-840C-50A0-A02A-FEA409AC154E}"/>
              </a:ext>
            </a:extLst>
          </p:cNvPr>
          <p:cNvSpPr txBox="1"/>
          <p:nvPr/>
        </p:nvSpPr>
        <p:spPr>
          <a:xfrm>
            <a:off x="10652796" y="6478879"/>
            <a:ext cx="1539204" cy="276999"/>
          </a:xfrm>
          <a:prstGeom prst="rect">
            <a:avLst/>
          </a:prstGeom>
          <a:noFill/>
        </p:spPr>
        <p:txBody>
          <a:bodyPr wrap="none" rtlCol="0">
            <a:spAutoFit/>
          </a:bodyPr>
          <a:lstStyle/>
          <a:p>
            <a:pPr algn="ctr"/>
            <a:r>
              <a:rPr lang="fr-FR" sz="1200" dirty="0">
                <a:solidFill>
                  <a:schemeClr val="bg1"/>
                </a:solidFill>
              </a:rPr>
              <a:t>@GMDEKETELAERE</a:t>
            </a:r>
            <a:endParaRPr lang="en-US" sz="1200" dirty="0" err="1">
              <a:solidFill>
                <a:schemeClr val="bg1"/>
              </a:solidFill>
            </a:endParaRPr>
          </a:p>
        </p:txBody>
      </p:sp>
      <p:sp>
        <p:nvSpPr>
          <p:cNvPr id="8" name="TextBox 7">
            <a:extLst>
              <a:ext uri="{FF2B5EF4-FFF2-40B4-BE49-F238E27FC236}">
                <a16:creationId xmlns:a16="http://schemas.microsoft.com/office/drawing/2014/main" id="{3099438B-F2B3-9DFF-1B64-69F674037622}"/>
              </a:ext>
            </a:extLst>
          </p:cNvPr>
          <p:cNvSpPr txBox="1"/>
          <p:nvPr/>
        </p:nvSpPr>
        <p:spPr>
          <a:xfrm>
            <a:off x="6096000" y="3083800"/>
            <a:ext cx="5088471" cy="2466894"/>
          </a:xfrm>
          <a:prstGeom prst="rect">
            <a:avLst/>
          </a:prstGeom>
        </p:spPr>
        <p:style>
          <a:lnRef idx="2">
            <a:schemeClr val="accent2"/>
          </a:lnRef>
          <a:fillRef idx="1">
            <a:schemeClr val="lt1"/>
          </a:fillRef>
          <a:effectRef idx="0">
            <a:schemeClr val="accent2"/>
          </a:effectRef>
          <a:fontRef idx="minor">
            <a:schemeClr val="dk1"/>
          </a:fontRef>
        </p:style>
        <p:txBody>
          <a:bodyPr wrap="square" anchor="ctr">
            <a:spAutoFit/>
          </a:bodyPr>
          <a:lstStyle/>
          <a:p>
            <a:pPr algn="l" fontAlgn="base">
              <a:lnSpc>
                <a:spcPct val="200000"/>
              </a:lnSpc>
            </a:pPr>
            <a:r>
              <a:rPr lang="en-GB" sz="2000" dirty="0">
                <a:latin typeface="Noto Sans" panose="020B0502040504020204" pitchFamily="34" charset="0"/>
              </a:rPr>
              <a:t>A </a:t>
            </a:r>
            <a:r>
              <a:rPr lang="en-GB" sz="2000" b="0" i="0" dirty="0">
                <a:effectLst/>
                <a:latin typeface="Noto Sans" panose="020B0502040504020204" pitchFamily="34" charset="0"/>
              </a:rPr>
              <a:t>Clinical life-coach friend.</a:t>
            </a:r>
          </a:p>
          <a:p>
            <a:pPr algn="l" fontAlgn="base">
              <a:lnSpc>
                <a:spcPct val="200000"/>
              </a:lnSpc>
            </a:pPr>
            <a:r>
              <a:rPr lang="en-GB" sz="2000" dirty="0">
                <a:latin typeface="Noto Sans" panose="020B0502040504020204" pitchFamily="34" charset="0"/>
              </a:rPr>
              <a:t>A </a:t>
            </a:r>
            <a:r>
              <a:rPr lang="en-GB" sz="2000" b="0" i="0" dirty="0">
                <a:effectLst/>
                <a:latin typeface="Noto Sans" panose="020B0502040504020204" pitchFamily="34" charset="0"/>
              </a:rPr>
              <a:t>Clinical life-coach sister.</a:t>
            </a:r>
          </a:p>
          <a:p>
            <a:pPr algn="l" fontAlgn="base">
              <a:lnSpc>
                <a:spcPct val="200000"/>
              </a:lnSpc>
            </a:pPr>
            <a:r>
              <a:rPr lang="en-GB" sz="2000" b="0" i="0" dirty="0">
                <a:effectLst/>
                <a:latin typeface="Noto Sans" panose="020B0502040504020204" pitchFamily="34" charset="0"/>
              </a:rPr>
              <a:t>A Clinical life-coach-yet-completely-platonic girlfriend.**</a:t>
            </a:r>
          </a:p>
        </p:txBody>
      </p:sp>
      <p:sp>
        <p:nvSpPr>
          <p:cNvPr id="9" name="TextBox 8">
            <a:extLst>
              <a:ext uri="{FF2B5EF4-FFF2-40B4-BE49-F238E27FC236}">
                <a16:creationId xmlns:a16="http://schemas.microsoft.com/office/drawing/2014/main" id="{AE75B0A4-B986-9174-D8E3-210AFE85C008}"/>
              </a:ext>
            </a:extLst>
          </p:cNvPr>
          <p:cNvSpPr txBox="1"/>
          <p:nvPr/>
        </p:nvSpPr>
        <p:spPr>
          <a:xfrm>
            <a:off x="9524282" y="6482313"/>
            <a:ext cx="2667718" cy="276999"/>
          </a:xfrm>
          <a:prstGeom prst="rect">
            <a:avLst/>
          </a:prstGeom>
          <a:noFill/>
        </p:spPr>
        <p:txBody>
          <a:bodyPr wrap="none" rtlCol="0">
            <a:spAutoFit/>
          </a:bodyPr>
          <a:lstStyle/>
          <a:p>
            <a:pPr algn="ctr"/>
            <a:r>
              <a:rPr lang="fr-BE" sz="1200" dirty="0"/>
              <a:t>* </a:t>
            </a:r>
            <a:r>
              <a:rPr lang="fr-BE" sz="1200" dirty="0" err="1"/>
              <a:t>Chai.ml</a:t>
            </a:r>
            <a:r>
              <a:rPr lang="fr-BE" sz="1200" dirty="0"/>
              <a:t> / ** </a:t>
            </a:r>
            <a:r>
              <a:rPr lang="fr-BE" sz="1200" dirty="0" err="1"/>
              <a:t>Replika</a:t>
            </a:r>
            <a:r>
              <a:rPr lang="fr-BE" sz="1200" dirty="0"/>
              <a:t> / ***Pi (</a:t>
            </a:r>
            <a:r>
              <a:rPr lang="fr-BE" sz="1200" dirty="0" err="1"/>
              <a:t>Inflection</a:t>
            </a:r>
            <a:r>
              <a:rPr lang="fr-BE" sz="1200" dirty="0"/>
              <a:t>)</a:t>
            </a:r>
            <a:endParaRPr lang="LID4096" sz="1200" dirty="0" err="1"/>
          </a:p>
        </p:txBody>
      </p:sp>
      <p:pic>
        <p:nvPicPr>
          <p:cNvPr id="12" name="Picture 11" descr="Graphical user interface&#10;&#10;Description automatically generated">
            <a:extLst>
              <a:ext uri="{FF2B5EF4-FFF2-40B4-BE49-F238E27FC236}">
                <a16:creationId xmlns:a16="http://schemas.microsoft.com/office/drawing/2014/main" id="{6C5F2971-5C16-BFDF-B2B4-D33F4B5D7A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553" y="1549048"/>
            <a:ext cx="2155070" cy="1024425"/>
          </a:xfrm>
          <a:prstGeom prst="rect">
            <a:avLst/>
          </a:prstGeom>
          <a:ln/>
        </p:spPr>
        <p:style>
          <a:lnRef idx="2">
            <a:schemeClr val="accent4"/>
          </a:lnRef>
          <a:fillRef idx="1">
            <a:schemeClr val="lt1"/>
          </a:fillRef>
          <a:effectRef idx="0">
            <a:schemeClr val="accent4"/>
          </a:effectRef>
          <a:fontRef idx="minor">
            <a:schemeClr val="dk1"/>
          </a:fontRef>
        </p:style>
      </p:pic>
      <p:pic>
        <p:nvPicPr>
          <p:cNvPr id="15" name="Picture 14" descr="A picture containing clipart&#10;&#10;Description automatically generated">
            <a:extLst>
              <a:ext uri="{FF2B5EF4-FFF2-40B4-BE49-F238E27FC236}">
                <a16:creationId xmlns:a16="http://schemas.microsoft.com/office/drawing/2014/main" id="{3F3CD76C-1B62-CC9A-5320-681F0E4B1F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53696" y="1540823"/>
            <a:ext cx="1910289" cy="1063751"/>
          </a:xfrm>
          <a:prstGeom prst="rect">
            <a:avLst/>
          </a:prstGeom>
        </p:spPr>
        <p:style>
          <a:lnRef idx="2">
            <a:schemeClr val="accent1"/>
          </a:lnRef>
          <a:fillRef idx="1">
            <a:schemeClr val="lt1"/>
          </a:fillRef>
          <a:effectRef idx="0">
            <a:schemeClr val="accent1"/>
          </a:effectRef>
          <a:fontRef idx="minor">
            <a:schemeClr val="dk1"/>
          </a:fontRef>
        </p:style>
      </p:pic>
      <p:pic>
        <p:nvPicPr>
          <p:cNvPr id="19" name="Picture 18" descr="A picture containing graphics, logo, red, font&#10;&#10;Description automatically generated">
            <a:extLst>
              <a:ext uri="{FF2B5EF4-FFF2-40B4-BE49-F238E27FC236}">
                <a16:creationId xmlns:a16="http://schemas.microsoft.com/office/drawing/2014/main" id="{CB2EA290-EA49-18AA-B4EB-F92956617F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5179" y="1549048"/>
            <a:ext cx="2267533" cy="1055526"/>
          </a:xfrm>
          <a:prstGeom prst="rect">
            <a:avLst/>
          </a:prstGeom>
        </p:spPr>
        <p:style>
          <a:lnRef idx="2">
            <a:schemeClr val="accent4"/>
          </a:lnRef>
          <a:fillRef idx="1">
            <a:schemeClr val="lt1"/>
          </a:fillRef>
          <a:effectRef idx="0">
            <a:schemeClr val="accent4"/>
          </a:effectRef>
          <a:fontRef idx="minor">
            <a:schemeClr val="dk1"/>
          </a:fontRef>
        </p:style>
      </p:pic>
      <p:sp>
        <p:nvSpPr>
          <p:cNvPr id="22" name="TextBox 21">
            <a:extLst>
              <a:ext uri="{FF2B5EF4-FFF2-40B4-BE49-F238E27FC236}">
                <a16:creationId xmlns:a16="http://schemas.microsoft.com/office/drawing/2014/main" id="{D2A730BB-E272-4255-C69D-DE9329594EDE}"/>
              </a:ext>
            </a:extLst>
          </p:cNvPr>
          <p:cNvSpPr txBox="1"/>
          <p:nvPr/>
        </p:nvSpPr>
        <p:spPr>
          <a:xfrm>
            <a:off x="1497378" y="5501737"/>
            <a:ext cx="9687093" cy="461665"/>
          </a:xfrm>
          <a:prstGeom prst="rect">
            <a:avLst/>
          </a:prstGeom>
        </p:spPr>
        <p:style>
          <a:lnRef idx="2">
            <a:schemeClr val="accent4"/>
          </a:lnRef>
          <a:fillRef idx="1">
            <a:schemeClr val="lt1"/>
          </a:fillRef>
          <a:effectRef idx="0">
            <a:schemeClr val="accent4"/>
          </a:effectRef>
          <a:fontRef idx="minor">
            <a:schemeClr val="dk1"/>
          </a:fontRef>
        </p:style>
        <p:txBody>
          <a:bodyPr wrap="square" anchor="ctr">
            <a:spAutoFit/>
          </a:bodyPr>
          <a:lstStyle/>
          <a:p>
            <a:pPr algn="ctr"/>
            <a:r>
              <a:rPr lang="en-GB" sz="2400" dirty="0">
                <a:solidFill>
                  <a:schemeClr val="tx1"/>
                </a:solidFill>
                <a:latin typeface="nyt-imperial"/>
              </a:rPr>
              <a:t>A</a:t>
            </a:r>
            <a:r>
              <a:rPr lang="en-GB" sz="2400" b="0" i="0" dirty="0">
                <a:solidFill>
                  <a:schemeClr val="tx1"/>
                </a:solidFill>
                <a:effectLst/>
                <a:latin typeface="nyt-imperial"/>
              </a:rPr>
              <a:t> kind and supportive companion that’s on your side.***</a:t>
            </a:r>
            <a:endParaRPr lang="LID4096" sz="2400" dirty="0">
              <a:solidFill>
                <a:schemeClr val="tx1"/>
              </a:solidFill>
            </a:endParaRPr>
          </a:p>
        </p:txBody>
      </p:sp>
      <p:pic>
        <p:nvPicPr>
          <p:cNvPr id="24" name="Picture 23" descr="A close-up of a logo&#10;&#10;Description automatically generated with medium confidence">
            <a:extLst>
              <a:ext uri="{FF2B5EF4-FFF2-40B4-BE49-F238E27FC236}">
                <a16:creationId xmlns:a16="http://schemas.microsoft.com/office/drawing/2014/main" id="{57FF3AC3-2D48-AAEA-A1D9-9A13839B14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4307" y="1374744"/>
            <a:ext cx="2939975" cy="1461727"/>
          </a:xfrm>
          <a:prstGeom prst="rect">
            <a:avLst/>
          </a:prstGeom>
        </p:spPr>
      </p:pic>
      <p:sp>
        <p:nvSpPr>
          <p:cNvPr id="25" name="Rectangle 24">
            <a:extLst>
              <a:ext uri="{FF2B5EF4-FFF2-40B4-BE49-F238E27FC236}">
                <a16:creationId xmlns:a16="http://schemas.microsoft.com/office/drawing/2014/main" id="{18401671-3979-737F-C978-4DC809EC3E13}"/>
              </a:ext>
            </a:extLst>
          </p:cNvPr>
          <p:cNvSpPr/>
          <p:nvPr/>
        </p:nvSpPr>
        <p:spPr>
          <a:xfrm>
            <a:off x="6600734" y="1530050"/>
            <a:ext cx="2939975" cy="1079605"/>
          </a:xfrm>
          <a:prstGeom prst="rect">
            <a:avLst/>
          </a:prstGeom>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LID4096" sz="1400"/>
          </a:p>
        </p:txBody>
      </p:sp>
      <p:sp>
        <p:nvSpPr>
          <p:cNvPr id="26" name="TextBox 25">
            <a:extLst>
              <a:ext uri="{FF2B5EF4-FFF2-40B4-BE49-F238E27FC236}">
                <a16:creationId xmlns:a16="http://schemas.microsoft.com/office/drawing/2014/main" id="{D11EB9F7-F96E-7FEB-3A78-08C0E57D425E}"/>
              </a:ext>
            </a:extLst>
          </p:cNvPr>
          <p:cNvSpPr txBox="1"/>
          <p:nvPr/>
        </p:nvSpPr>
        <p:spPr>
          <a:xfrm>
            <a:off x="11563985" y="1708101"/>
            <a:ext cx="595035" cy="584775"/>
          </a:xfrm>
          <a:prstGeom prst="rect">
            <a:avLst/>
          </a:prstGeom>
          <a:noFill/>
        </p:spPr>
        <p:txBody>
          <a:bodyPr wrap="none" rtlCol="0">
            <a:spAutoFit/>
          </a:bodyPr>
          <a:lstStyle/>
          <a:p>
            <a:pPr algn="ctr"/>
            <a:r>
              <a:rPr lang="fr-BE" sz="3200" b="1" dirty="0"/>
              <a:t>…</a:t>
            </a:r>
            <a:endParaRPr lang="LID4096" sz="3200" b="1" dirty="0" err="1"/>
          </a:p>
        </p:txBody>
      </p:sp>
      <p:pic>
        <p:nvPicPr>
          <p:cNvPr id="28" name="Picture 27" descr="A picture containing black, darkness&#10;&#10;Description automatically generated">
            <a:extLst>
              <a:ext uri="{FF2B5EF4-FFF2-40B4-BE49-F238E27FC236}">
                <a16:creationId xmlns:a16="http://schemas.microsoft.com/office/drawing/2014/main" id="{4A754B5D-475C-0C15-6E39-20E23D46863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38911" y="219195"/>
            <a:ext cx="888841" cy="888841"/>
          </a:xfrm>
          <a:prstGeom prst="rect">
            <a:avLst/>
          </a:prstGeom>
        </p:spPr>
      </p:pic>
      <p:pic>
        <p:nvPicPr>
          <p:cNvPr id="30" name="Picture 29" descr="A picture containing graphics, font, logo, symbol&#10;&#10;Description automatically generated">
            <a:extLst>
              <a:ext uri="{FF2B5EF4-FFF2-40B4-BE49-F238E27FC236}">
                <a16:creationId xmlns:a16="http://schemas.microsoft.com/office/drawing/2014/main" id="{6D1B91E5-0E45-9BFE-AE90-FBFCF43C4CC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91954" y="1549048"/>
            <a:ext cx="1055526" cy="1055526"/>
          </a:xfrm>
          <a:prstGeom prst="rect">
            <a:avLst/>
          </a:prstGeom>
        </p:spPr>
        <p:style>
          <a:lnRef idx="2">
            <a:schemeClr val="accent4"/>
          </a:lnRef>
          <a:fillRef idx="1">
            <a:schemeClr val="lt1"/>
          </a:fillRef>
          <a:effectRef idx="0">
            <a:schemeClr val="accent4"/>
          </a:effectRef>
          <a:fontRef idx="minor">
            <a:schemeClr val="dk1"/>
          </a:fontRef>
        </p:style>
      </p:pic>
      <p:sp>
        <p:nvSpPr>
          <p:cNvPr id="31" name="TextBox 30">
            <a:extLst>
              <a:ext uri="{FF2B5EF4-FFF2-40B4-BE49-F238E27FC236}">
                <a16:creationId xmlns:a16="http://schemas.microsoft.com/office/drawing/2014/main" id="{158FA2C2-0AA5-D050-3D34-728A29282239}"/>
              </a:ext>
            </a:extLst>
          </p:cNvPr>
          <p:cNvSpPr txBox="1"/>
          <p:nvPr/>
        </p:nvSpPr>
        <p:spPr>
          <a:xfrm>
            <a:off x="1142625" y="1116192"/>
            <a:ext cx="3932873" cy="338554"/>
          </a:xfrm>
          <a:prstGeom prst="rect">
            <a:avLst/>
          </a:prstGeom>
          <a:noFill/>
        </p:spPr>
        <p:txBody>
          <a:bodyPr wrap="none" rtlCol="0">
            <a:spAutoFit/>
          </a:bodyPr>
          <a:lstStyle/>
          <a:p>
            <a:pPr algn="ctr"/>
            <a:r>
              <a:rPr lang="fr-BE" sz="1600" b="1" dirty="0"/>
              <a:t>A: </a:t>
            </a:r>
            <a:r>
              <a:rPr lang="fr-BE" sz="1600" b="1" dirty="0" err="1"/>
              <a:t>CREATE</a:t>
            </a:r>
            <a:r>
              <a:rPr lang="fr-BE" sz="1600" b="1" dirty="0"/>
              <a:t> </a:t>
            </a:r>
            <a:r>
              <a:rPr lang="fr-BE" sz="1600" b="1" dirty="0" err="1"/>
              <a:t>YOUR</a:t>
            </a:r>
            <a:r>
              <a:rPr lang="fr-BE" sz="1600" b="1" dirty="0"/>
              <a:t> </a:t>
            </a:r>
            <a:r>
              <a:rPr lang="fr-BE" sz="1600" b="1" dirty="0" err="1"/>
              <a:t>OWN</a:t>
            </a:r>
            <a:r>
              <a:rPr lang="fr-BE" sz="1600" b="1" dirty="0"/>
              <a:t> </a:t>
            </a:r>
            <a:r>
              <a:rPr lang="fr-BE" sz="1600" b="1" dirty="0" err="1"/>
              <a:t>CHARACTER</a:t>
            </a:r>
            <a:endParaRPr lang="LID4096" sz="1600" b="1" dirty="0" err="1"/>
          </a:p>
        </p:txBody>
      </p:sp>
      <p:sp>
        <p:nvSpPr>
          <p:cNvPr id="32" name="TextBox 31">
            <a:extLst>
              <a:ext uri="{FF2B5EF4-FFF2-40B4-BE49-F238E27FC236}">
                <a16:creationId xmlns:a16="http://schemas.microsoft.com/office/drawing/2014/main" id="{38B20C0E-D1A4-1713-9D4A-97C7873D385A}"/>
              </a:ext>
            </a:extLst>
          </p:cNvPr>
          <p:cNvSpPr txBox="1"/>
          <p:nvPr/>
        </p:nvSpPr>
        <p:spPr>
          <a:xfrm>
            <a:off x="7292359" y="1127415"/>
            <a:ext cx="3834832" cy="338554"/>
          </a:xfrm>
          <a:prstGeom prst="rect">
            <a:avLst/>
          </a:prstGeom>
          <a:noFill/>
        </p:spPr>
        <p:txBody>
          <a:bodyPr wrap="none" rtlCol="0">
            <a:spAutoFit/>
          </a:bodyPr>
          <a:lstStyle/>
          <a:p>
            <a:pPr algn="ctr"/>
            <a:r>
              <a:rPr lang="fr-BE" sz="1600" b="1" dirty="0"/>
              <a:t>B: USE A </a:t>
            </a:r>
            <a:r>
              <a:rPr lang="fr-BE" sz="1600" b="1" dirty="0" err="1"/>
              <a:t>PREDEFINED</a:t>
            </a:r>
            <a:r>
              <a:rPr lang="fr-BE" sz="1600" b="1" dirty="0"/>
              <a:t> </a:t>
            </a:r>
            <a:r>
              <a:rPr lang="fr-BE" sz="1600" b="1" dirty="0" err="1"/>
              <a:t>CHARACTER</a:t>
            </a:r>
            <a:endParaRPr lang="LID4096" sz="1600" b="1" dirty="0" err="1"/>
          </a:p>
        </p:txBody>
      </p:sp>
    </p:spTree>
    <p:extLst>
      <p:ext uri="{BB962C8B-B14F-4D97-AF65-F5344CB8AC3E}">
        <p14:creationId xmlns:p14="http://schemas.microsoft.com/office/powerpoint/2010/main" val="3896434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3567474-6A9E-81A0-D074-6B6852A23226}"/>
              </a:ext>
            </a:extLst>
          </p:cNvPr>
          <p:cNvPicPr>
            <a:picLocks noChangeAspect="1"/>
          </p:cNvPicPr>
          <p:nvPr/>
        </p:nvPicPr>
        <p:blipFill>
          <a:blip r:embed="rId2"/>
          <a:stretch>
            <a:fillRect/>
          </a:stretch>
        </p:blipFill>
        <p:spPr>
          <a:xfrm>
            <a:off x="294605" y="1646348"/>
            <a:ext cx="6916188" cy="3890356"/>
          </a:xfrm>
          <a:prstGeom prst="rect">
            <a:avLst/>
          </a:prstGeom>
        </p:spPr>
        <p:style>
          <a:lnRef idx="2">
            <a:schemeClr val="accent2"/>
          </a:lnRef>
          <a:fillRef idx="1">
            <a:schemeClr val="lt1"/>
          </a:fillRef>
          <a:effectRef idx="0">
            <a:schemeClr val="accent2"/>
          </a:effectRef>
          <a:fontRef idx="minor">
            <a:schemeClr val="dk1"/>
          </a:fontRef>
        </p:style>
      </p:pic>
      <p:sp>
        <p:nvSpPr>
          <p:cNvPr id="7" name="Title 6">
            <a:extLst>
              <a:ext uri="{FF2B5EF4-FFF2-40B4-BE49-F238E27FC236}">
                <a16:creationId xmlns:a16="http://schemas.microsoft.com/office/drawing/2014/main" id="{E36C11B6-6A11-AC3F-D59C-C24A4BC7925B}"/>
              </a:ext>
            </a:extLst>
          </p:cNvPr>
          <p:cNvSpPr>
            <a:spLocks noGrp="1"/>
          </p:cNvSpPr>
          <p:nvPr>
            <p:ph type="title"/>
          </p:nvPr>
        </p:nvSpPr>
        <p:spPr>
          <a:xfrm>
            <a:off x="214175" y="305571"/>
            <a:ext cx="11671300" cy="584775"/>
          </a:xfrm>
        </p:spPr>
        <p:txBody>
          <a:bodyPr/>
          <a:lstStyle/>
          <a:p>
            <a:r>
              <a:rPr lang="fr-BE" sz="3200" dirty="0" err="1">
                <a:solidFill>
                  <a:schemeClr val="tx1"/>
                </a:solidFill>
              </a:rPr>
              <a:t>WHAT</a:t>
            </a:r>
            <a:r>
              <a:rPr lang="fr-BE" sz="3200" dirty="0">
                <a:solidFill>
                  <a:schemeClr val="tx1"/>
                </a:solidFill>
              </a:rPr>
              <a:t> IS AN AI </a:t>
            </a:r>
            <a:r>
              <a:rPr lang="fr-BE" sz="3200" dirty="0" err="1">
                <a:solidFill>
                  <a:schemeClr val="tx1"/>
                </a:solidFill>
              </a:rPr>
              <a:t>COMPANION</a:t>
            </a:r>
            <a:r>
              <a:rPr lang="fr-BE" sz="3200" dirty="0">
                <a:solidFill>
                  <a:schemeClr val="tx1"/>
                </a:solidFill>
              </a:rPr>
              <a:t> </a:t>
            </a:r>
            <a:r>
              <a:rPr lang="fr-BE" sz="3200" dirty="0" err="1">
                <a:solidFill>
                  <a:schemeClr val="tx1"/>
                </a:solidFill>
              </a:rPr>
              <a:t>CHATBOT</a:t>
            </a:r>
            <a:r>
              <a:rPr lang="fr-BE" sz="3200" dirty="0">
                <a:solidFill>
                  <a:schemeClr val="tx1"/>
                </a:solidFill>
              </a:rPr>
              <a:t>: COMPANY INFO</a:t>
            </a:r>
            <a:endParaRPr lang="LID4096" sz="3200" dirty="0">
              <a:solidFill>
                <a:schemeClr val="tx1"/>
              </a:solidFill>
            </a:endParaRPr>
          </a:p>
        </p:txBody>
      </p:sp>
      <p:pic>
        <p:nvPicPr>
          <p:cNvPr id="6" name="Picture 5">
            <a:extLst>
              <a:ext uri="{FF2B5EF4-FFF2-40B4-BE49-F238E27FC236}">
                <a16:creationId xmlns:a16="http://schemas.microsoft.com/office/drawing/2014/main" id="{3B6AEA1D-235A-B5B3-7B3A-085B513C1B74}"/>
              </a:ext>
            </a:extLst>
          </p:cNvPr>
          <p:cNvPicPr>
            <a:picLocks noChangeAspect="1"/>
          </p:cNvPicPr>
          <p:nvPr/>
        </p:nvPicPr>
        <p:blipFill rotWithShape="1">
          <a:blip r:embed="rId3"/>
          <a:srcRect r="16088" b="-3"/>
          <a:stretch/>
        </p:blipFill>
        <p:spPr>
          <a:xfrm>
            <a:off x="2880171" y="1646346"/>
            <a:ext cx="5803323" cy="3890357"/>
          </a:xfrm>
          <a:prstGeom prst="rect">
            <a:avLst/>
          </a:prstGeom>
        </p:spPr>
        <p:style>
          <a:lnRef idx="2">
            <a:schemeClr val="accent6"/>
          </a:lnRef>
          <a:fillRef idx="1">
            <a:schemeClr val="lt1"/>
          </a:fillRef>
          <a:effectRef idx="0">
            <a:schemeClr val="accent6"/>
          </a:effectRef>
          <a:fontRef idx="minor">
            <a:schemeClr val="dk1"/>
          </a:fontRef>
        </p:style>
      </p:pic>
      <p:pic>
        <p:nvPicPr>
          <p:cNvPr id="4" name="Picture 3">
            <a:extLst>
              <a:ext uri="{FF2B5EF4-FFF2-40B4-BE49-F238E27FC236}">
                <a16:creationId xmlns:a16="http://schemas.microsoft.com/office/drawing/2014/main" id="{1FF48D21-113F-7066-A5D4-747FF4843174}"/>
              </a:ext>
            </a:extLst>
          </p:cNvPr>
          <p:cNvPicPr>
            <a:picLocks noChangeAspect="1"/>
          </p:cNvPicPr>
          <p:nvPr/>
        </p:nvPicPr>
        <p:blipFill rotWithShape="1">
          <a:blip r:embed="rId4"/>
          <a:srcRect r="16088" b="-3"/>
          <a:stretch/>
        </p:blipFill>
        <p:spPr>
          <a:xfrm>
            <a:off x="6191599" y="1646347"/>
            <a:ext cx="5803323" cy="3890357"/>
          </a:xfrm>
          <a:prstGeom prst="rect">
            <a:avLst/>
          </a:prstGeom>
        </p:spPr>
        <p:style>
          <a:lnRef idx="2">
            <a:schemeClr val="accent1"/>
          </a:lnRef>
          <a:fillRef idx="1">
            <a:schemeClr val="lt1"/>
          </a:fillRef>
          <a:effectRef idx="0">
            <a:schemeClr val="accent1"/>
          </a:effectRef>
          <a:fontRef idx="minor">
            <a:schemeClr val="dk1"/>
          </a:fontRef>
        </p:style>
      </p:pic>
      <p:pic>
        <p:nvPicPr>
          <p:cNvPr id="10" name="Picture 9" descr="A picture containing black, darkness&#10;&#10;Description automatically generated">
            <a:extLst>
              <a:ext uri="{FF2B5EF4-FFF2-40B4-BE49-F238E27FC236}">
                <a16:creationId xmlns:a16="http://schemas.microsoft.com/office/drawing/2014/main" id="{CFDBB6E4-169B-B96E-349C-8D411ECE19D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90960" y="305571"/>
            <a:ext cx="759016" cy="759016"/>
          </a:xfrm>
          <a:prstGeom prst="rect">
            <a:avLst/>
          </a:prstGeom>
        </p:spPr>
      </p:pic>
    </p:spTree>
    <p:extLst>
      <p:ext uri="{BB962C8B-B14F-4D97-AF65-F5344CB8AC3E}">
        <p14:creationId xmlns:p14="http://schemas.microsoft.com/office/powerpoint/2010/main" val="7021981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chemeClr val="accent6"/>
            </a:gs>
            <a:gs pos="60000">
              <a:schemeClr val="tx2"/>
            </a:gs>
          </a:gsLst>
          <a:lin ang="2700000" scaled="0"/>
        </a:gradFill>
        <a:ln>
          <a:noFill/>
        </a:ln>
        <a:effectLst/>
      </a:spPr>
      <a:bodyPr rtlCol="0" anchor="ctr"/>
      <a:lstStyle>
        <a:defPPr algn="ctr">
          <a:defRPr sz="1400" smtClean="0"/>
        </a:defPPr>
      </a:lstStyle>
      <a:style>
        <a:lnRef idx="1">
          <a:schemeClr val="accent1"/>
        </a:lnRef>
        <a:fillRef idx="3">
          <a:schemeClr val="accent1"/>
        </a:fillRef>
        <a:effectRef idx="2">
          <a:schemeClr val="accent1"/>
        </a:effectRef>
        <a:fontRef idx="minor">
          <a:schemeClr val="lt1"/>
        </a:fontRef>
      </a:style>
    </a:spDef>
    <a:lnDef>
      <a:spPr>
        <a:ln w="3175" cmpd="sng">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lgn="ctr">
          <a:defRPr sz="1200" dirty="0" err="1" smtClean="0"/>
        </a:defPPr>
      </a:lstStyle>
    </a:txDef>
  </a:objectDefaults>
  <a:extraClrSchemeLst/>
  <a:extLst>
    <a:ext uri="{05A4C25C-085E-4340-85A3-A5531E510DB2}">
      <thm15:themeFamily xmlns:thm15="http://schemas.microsoft.com/office/thememl/2012/main" name="Default Theme" id="{1E04918A-F345-4F05-A302-D9BC0A49053A}" vid="{36F4EB39-F68A-40CB-BB9E-B16016E44F8E}"/>
    </a:ext>
  </a:extLst>
</a:theme>
</file>

<file path=ppt/theme/theme2.xml><?xml version="1.0" encoding="utf-8"?>
<a:theme xmlns:a="http://schemas.openxmlformats.org/drawingml/2006/main" name="30_BasicColor">
  <a:themeElements>
    <a:clrScheme name="30_BasicColor">
      <a:dk1>
        <a:srgbClr val="5E5E5E"/>
      </a:dk1>
      <a:lt1>
        <a:srgbClr val="003462"/>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30_BasicColor">
      <a:majorFont>
        <a:latin typeface="Helvetica Neue"/>
        <a:ea typeface="Helvetica Neue"/>
        <a:cs typeface="Helvetica Neue"/>
      </a:majorFont>
      <a:minorFont>
        <a:latin typeface="Helvetica Neue"/>
        <a:ea typeface="Helvetica Neue"/>
        <a:cs typeface="Helvetica Neue"/>
      </a:minorFont>
    </a:fontScheme>
    <a:fmtScheme name="30_Basic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21cb568-6182-40d5-8f37-c5dc968b755f" xsi:nil="true"/>
    <lcf76f155ced4ddcb4097134ff3c332f xmlns="3aca55dd-7b19-4f8e-b30d-8afee4c64a71">
      <Terms xmlns="http://schemas.microsoft.com/office/infopath/2007/PartnerControls"/>
    </lcf76f155ced4ddcb4097134ff3c332f>
    <_dlc_DocId xmlns="421cb568-6182-40d5-8f37-c5dc968b755f">BOSAEXT-1354390252-143</_dlc_DocId>
    <_dlc_DocIdUrl xmlns="421cb568-6182-40d5-8f37-c5dc968b755f">
      <Url>https://gcloudbelgium.sharepoint.com/sites/BOSAext/T/AI4Belgium/_layouts/15/DocIdRedir.aspx?ID=BOSAEXT-1354390252-143</Url>
      <Description>BOSAEXT-1354390252-143</Description>
    </_dlc_DocIdUrl>
    <SharedWithUsers xmlns="679a6caa-3e45-440e-9798-e3652150fcf8">
      <UserInfo>
        <DisplayName>Geertrui Mieke De Ketelaere</DisplayName>
        <AccountId>2893</AccountId>
        <AccountType/>
      </UserInfo>
      <UserInfo>
        <DisplayName>Soroush Helali (BOSA)</DisplayName>
        <AccountId>3766</AccountId>
        <AccountType/>
      </UserInfo>
      <UserInfo>
        <DisplayName>Nathanaël Ackerman (BOSA)</DisplayName>
        <AccountId>1890</AccountId>
        <AccountType/>
      </UserInfo>
      <UserInfo>
        <DisplayName>Alain Coletta (BOSA)</DisplayName>
        <AccountId>4504</AccountId>
        <AccountType/>
      </UserInfo>
      <UserInfo>
        <DisplayName>Alexander Vicca (BOSA)</DisplayName>
        <AccountId>1324</AccountId>
        <AccountType/>
      </UserInfo>
      <UserInfo>
        <DisplayName>Isaure De Villenfagne (BOSA)</DisplayName>
        <AccountId>5812</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84FF5FE842F9A347B4E4B51985A20C6B" ma:contentTypeVersion="135" ma:contentTypeDescription="Create a new document." ma:contentTypeScope="" ma:versionID="56595d188651d77d7abfff5fc6b93936">
  <xsd:schema xmlns:xsd="http://www.w3.org/2001/XMLSchema" xmlns:xs="http://www.w3.org/2001/XMLSchema" xmlns:p="http://schemas.microsoft.com/office/2006/metadata/properties" xmlns:ns2="421cb568-6182-40d5-8f37-c5dc968b755f" xmlns:ns3="3aca55dd-7b19-4f8e-b30d-8afee4c64a71" xmlns:ns4="679a6caa-3e45-440e-9798-e3652150fcf8" targetNamespace="http://schemas.microsoft.com/office/2006/metadata/properties" ma:root="true" ma:fieldsID="82834402933d7598108ac50c54c80c2c" ns2:_="" ns3:_="" ns4:_="">
    <xsd:import namespace="421cb568-6182-40d5-8f37-c5dc968b755f"/>
    <xsd:import namespace="3aca55dd-7b19-4f8e-b30d-8afee4c64a71"/>
    <xsd:import namespace="679a6caa-3e45-440e-9798-e3652150fcf8"/>
    <xsd:element name="properties">
      <xsd:complexType>
        <xsd:sequence>
          <xsd:element name="documentManagement">
            <xsd:complexType>
              <xsd:all>
                <xsd:element ref="ns2:_dlc_DocId" minOccurs="0"/>
                <xsd:element ref="ns2:_dlc_DocIdUrl" minOccurs="0"/>
                <xsd:element ref="ns2:_dlc_DocIdPersistId" minOccurs="0"/>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3:lcf76f155ced4ddcb4097134ff3c332f" minOccurs="0"/>
                <xsd:element ref="ns2:TaxCatchAll" minOccurs="0"/>
                <xsd:element ref="ns3:MediaServiceObjectDetectorVersions" minOccurs="0"/>
                <xsd:element ref="ns3:MediaServiceOCR" minOccurs="0"/>
                <xsd:element ref="ns3:MediaServiceGenerationTime" minOccurs="0"/>
                <xsd:element ref="ns3: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1cb568-6182-40d5-8f37-c5dc968b755f"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dexed="true"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TaxCatchAll" ma:index="19" nillable="true" ma:displayName="Taxonomy Catch All Column" ma:hidden="true" ma:list="{e3703d47-e06c-427c-b480-833c372deb82}" ma:internalName="TaxCatchAll" ma:showField="CatchAllData" ma:web="421cb568-6182-40d5-8f37-c5dc968b755f">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aca55dd-7b19-4f8e-b30d-8afee4c64a71"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3677b756-bb6c-42c0-a500-a3c5d40b597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GenerationTime" ma:index="22" nillable="true" ma:displayName="MediaServiceGenerationTime" ma:hidden="true" ma:internalName="MediaServiceGenerationTime" ma:readOnly="true">
      <xsd:simpleType>
        <xsd:restriction base="dms:Text"/>
      </xsd:simpleType>
    </xsd:element>
    <xsd:element name="MediaServiceEventHashCode" ma:index="23"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9a6caa-3e45-440e-9798-e3652150fcf8"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3A9666-F97E-42E4-B38E-1B0C682BE83D}">
  <ds:schemaRefs>
    <ds:schemaRef ds:uri="http://schemas.microsoft.com/office/2006/documentManagement/types"/>
    <ds:schemaRef ds:uri="http://purl.org/dc/elements/1.1/"/>
    <ds:schemaRef ds:uri="http://schemas.microsoft.com/office/infopath/2007/PartnerControls"/>
    <ds:schemaRef ds:uri="679a6caa-3e45-440e-9798-e3652150fcf8"/>
    <ds:schemaRef ds:uri="http://schemas.openxmlformats.org/package/2006/metadata/core-properties"/>
    <ds:schemaRef ds:uri="http://www.w3.org/XML/1998/namespace"/>
    <ds:schemaRef ds:uri="421cb568-6182-40d5-8f37-c5dc968b755f"/>
    <ds:schemaRef ds:uri="http://purl.org/dc/terms/"/>
    <ds:schemaRef ds:uri="3aca55dd-7b19-4f8e-b30d-8afee4c64a71"/>
    <ds:schemaRef ds:uri="http://schemas.microsoft.com/office/2006/metadata/properties"/>
    <ds:schemaRef ds:uri="http://purl.org/dc/dcmitype/"/>
  </ds:schemaRefs>
</ds:datastoreItem>
</file>

<file path=customXml/itemProps2.xml><?xml version="1.0" encoding="utf-8"?>
<ds:datastoreItem xmlns:ds="http://schemas.openxmlformats.org/officeDocument/2006/customXml" ds:itemID="{B634C8D9-E2E6-49EB-83E6-4BBCEE9E0B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1cb568-6182-40d5-8f37-c5dc968b755f"/>
    <ds:schemaRef ds:uri="3aca55dd-7b19-4f8e-b30d-8afee4c64a71"/>
    <ds:schemaRef ds:uri="679a6caa-3e45-440e-9798-e3652150fc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A17A4BE-B026-44E8-81C7-8197085D67D8}">
  <ds:schemaRefs>
    <ds:schemaRef ds:uri="http://schemas.microsoft.com/sharepoint/events"/>
  </ds:schemaRefs>
</ds:datastoreItem>
</file>

<file path=customXml/itemProps4.xml><?xml version="1.0" encoding="utf-8"?>
<ds:datastoreItem xmlns:ds="http://schemas.openxmlformats.org/officeDocument/2006/customXml" ds:itemID="{1B8CF28C-AE15-487C-A5DA-DCC7972D7D8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BOSA_O365</Template>
  <TotalTime>0</TotalTime>
  <Words>1301</Words>
  <Application>Microsoft Office PowerPoint</Application>
  <PresentationFormat>Widescreen</PresentationFormat>
  <Paragraphs>207</Paragraphs>
  <Slides>38</Slides>
  <Notes>0</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38</vt:i4>
      </vt:variant>
    </vt:vector>
  </HeadingPairs>
  <TitlesOfParts>
    <vt:vector size="54" baseType="lpstr">
      <vt:lpstr>Arial</vt:lpstr>
      <vt:lpstr>Calibri</vt:lpstr>
      <vt:lpstr>Gill Sans MT</vt:lpstr>
      <vt:lpstr>Google Sans</vt:lpstr>
      <vt:lpstr>Helvetica Neue</vt:lpstr>
      <vt:lpstr>Helvetica Neue Medium</vt:lpstr>
      <vt:lpstr>IBMPlexSans</vt:lpstr>
      <vt:lpstr>inherit</vt:lpstr>
      <vt:lpstr>Muli</vt:lpstr>
      <vt:lpstr>Noto Sans</vt:lpstr>
      <vt:lpstr>nyt-imperial</vt:lpstr>
      <vt:lpstr>Open Sans</vt:lpstr>
      <vt:lpstr>PPPangramSansRounded-Bold</vt:lpstr>
      <vt:lpstr>Trebuchet MS</vt:lpstr>
      <vt:lpstr>Default Theme</vt:lpstr>
      <vt:lpstr>30_BasicColor</vt:lpstr>
      <vt:lpstr>PowerPoint Presentation</vt:lpstr>
      <vt:lpstr>Agenda</vt:lpstr>
      <vt:lpstr>PowerPoint Presentation</vt:lpstr>
      <vt:lpstr>PowerPoint Presentation</vt:lpstr>
      <vt:lpstr>PREVIOUS STEP: OPEN LETTER</vt:lpstr>
      <vt:lpstr>PART 1: WHAT IS AN AI COMPANION CHATBOT</vt:lpstr>
      <vt:lpstr>WHAT IS AN AI COMPANION CHATBOT: DEFINITION</vt:lpstr>
      <vt:lpstr>WHAT IS AN AI COMPANION CHATBOT: PRODUCT </vt:lpstr>
      <vt:lpstr>WHAT IS AN AI COMPANION CHATBOT: COMPANY INFO</vt:lpstr>
      <vt:lpstr>WHAT IS AN AI COMPANION CHATBOT: MARKET</vt:lpstr>
      <vt:lpstr>PART I1: HOW DO THESE PLATFORMS WORK?</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PART I1I: WHERE ARE THINGS GOING WRONG?</vt:lpstr>
      <vt:lpstr>CONTENT : DIFFERENT MORAL STANDARDS</vt:lpstr>
      <vt:lpstr>CONTENT : RISK OF BIAS &amp; DISCRIMINATION</vt:lpstr>
      <vt:lpstr>CONTENT: RISK OF DATA PRIVACY ISSUES</vt:lpstr>
      <vt:lpstr>CONTENT: RISK OF MANIPULATION, LOWER SELF-ESTEEM, ETC</vt:lpstr>
      <vt:lpstr>USAGE: ANTHROPOMORPHISM &amp; ADDICTION</vt:lpstr>
      <vt:lpstr>PART IV: FIRST ALARMS AND ACTIONS</vt:lpstr>
      <vt:lpstr>PowerPoint Presentation</vt:lpstr>
      <vt:lpstr>PowerPoint Presentation</vt:lpstr>
      <vt:lpstr>PART IV: ADDITIONAL AWARENESS IS NEEDED</vt:lpstr>
      <vt:lpstr>ORIGINS OF RISKS</vt:lpstr>
      <vt:lpstr>LARGE LANGUAGE MODELS: JUST A TOOL …</vt:lpstr>
      <vt:lpstr>NEED FOR SENSIBILISATION IS CLEAR</vt:lpstr>
      <vt:lpstr>APPS EXCLUDED FROM THE DEBATE, BUT SAME ISSUE …</vt:lpstr>
      <vt:lpstr>Roundtable</vt:lpstr>
      <vt:lpstr>PowerPoint Presentation</vt:lpstr>
      <vt:lpstr>CLOSING REMARKS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Mieke De Ketelaere (imec-UGent)</dc:creator>
  <cp:lastModifiedBy>Nathanaël Ackerman (BOSA)</cp:lastModifiedBy>
  <cp:revision>7</cp:revision>
  <dcterms:created xsi:type="dcterms:W3CDTF">2023-04-12T06:41:43Z</dcterms:created>
  <dcterms:modified xsi:type="dcterms:W3CDTF">2023-12-13T13:06:17Z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0eba32c-0974-4663-a3a1-3cd8c30938e9_Enabled">
    <vt:lpwstr>true</vt:lpwstr>
  </property>
  <property fmtid="{D5CDD505-2E9C-101B-9397-08002B2CF9AE}" pid="3" name="MSIP_Label_f0eba32c-0974-4663-a3a1-3cd8c30938e9_SetDate">
    <vt:lpwstr>2023-04-12T11:17:30Z</vt:lpwstr>
  </property>
  <property fmtid="{D5CDD505-2E9C-101B-9397-08002B2CF9AE}" pid="4" name="MSIP_Label_f0eba32c-0974-4663-a3a1-3cd8c30938e9_Method">
    <vt:lpwstr>Privileged</vt:lpwstr>
  </property>
  <property fmtid="{D5CDD505-2E9C-101B-9397-08002B2CF9AE}" pid="5" name="MSIP_Label_f0eba32c-0974-4663-a3a1-3cd8c30938e9_Name">
    <vt:lpwstr>Public - General - Unmarked</vt:lpwstr>
  </property>
  <property fmtid="{D5CDD505-2E9C-101B-9397-08002B2CF9AE}" pid="6" name="MSIP_Label_f0eba32c-0974-4663-a3a1-3cd8c30938e9_SiteId">
    <vt:lpwstr>a72d5a72-25ee-40f0-9bd1-067cb5b770d4</vt:lpwstr>
  </property>
  <property fmtid="{D5CDD505-2E9C-101B-9397-08002B2CF9AE}" pid="7" name="MSIP_Label_f0eba32c-0974-4663-a3a1-3cd8c30938e9_ActionId">
    <vt:lpwstr>19194445-2aa8-479d-a1a1-bda5eff0f30e</vt:lpwstr>
  </property>
  <property fmtid="{D5CDD505-2E9C-101B-9397-08002B2CF9AE}" pid="8" name="MSIP_Label_f0eba32c-0974-4663-a3a1-3cd8c30938e9_ContentBits">
    <vt:lpwstr>0</vt:lpwstr>
  </property>
  <property fmtid="{D5CDD505-2E9C-101B-9397-08002B2CF9AE}" pid="9" name="ContentTypeId">
    <vt:lpwstr>0x01010084FF5FE842F9A347B4E4B51985A20C6B</vt:lpwstr>
  </property>
  <property fmtid="{D5CDD505-2E9C-101B-9397-08002B2CF9AE}" pid="10" name="MediaServiceImageTags">
    <vt:lpwstr/>
  </property>
  <property fmtid="{D5CDD505-2E9C-101B-9397-08002B2CF9AE}" pid="11" name="_dlc_DocIdItemGuid">
    <vt:lpwstr>50507fef-fb2b-4b7f-aa9c-63b6f5e86cfe</vt:lpwstr>
  </property>
</Properties>
</file>